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8" r:id="rId2"/>
    <p:sldId id="298" r:id="rId3"/>
    <p:sldId id="289" r:id="rId4"/>
    <p:sldId id="290" r:id="rId5"/>
    <p:sldId id="291" r:id="rId6"/>
    <p:sldId id="292" r:id="rId7"/>
    <p:sldId id="293" r:id="rId8"/>
    <p:sldId id="296" r:id="rId9"/>
    <p:sldId id="257" r:id="rId10"/>
    <p:sldId id="295" r:id="rId11"/>
    <p:sldId id="301" r:id="rId12"/>
    <p:sldId id="294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9" r:id="rId28"/>
    <p:sldId id="281" r:id="rId29"/>
    <p:sldId id="282" r:id="rId30"/>
    <p:sldId id="283" r:id="rId31"/>
    <p:sldId id="284" r:id="rId32"/>
    <p:sldId id="285" r:id="rId33"/>
    <p:sldId id="287" r:id="rId34"/>
    <p:sldId id="26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Экспорт/импорт</a:t>
            </a:r>
            <a:r>
              <a:rPr lang="ru-RU" baseline="0" dirty="0" smtClean="0"/>
              <a:t> ЕС 2018-2020 гг.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89088191330344"/>
          <c:y val="0.11330222987594993"/>
          <c:w val="0.84919282511210759"/>
          <c:h val="0.61229014108187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2.13</c:v>
                </c:pt>
                <c:pt idx="2">
                  <c:v>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2-430F-BFF6-A6C6C5AC8C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1.91</c:v>
                </c:pt>
                <c:pt idx="1">
                  <c:v>1.94</c:v>
                </c:pt>
                <c:pt idx="2">
                  <c:v>1.71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62-430F-BFF6-A6C6C5AC8C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  <a:prstDash val="dash"/>
            </a:ln>
            <a:effectLst/>
          </c:spPr>
        </c:dropLines>
        <c:marker val="1"/>
        <c:smooth val="0"/>
        <c:axId val="2064105391"/>
        <c:axId val="2064099983"/>
      </c:lineChart>
      <c:catAx>
        <c:axId val="20641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099983"/>
        <c:crosses val="autoZero"/>
        <c:auto val="1"/>
        <c:lblAlgn val="ctr"/>
        <c:lblOffset val="100"/>
        <c:noMultiLvlLbl val="0"/>
      </c:catAx>
      <c:valAx>
        <c:axId val="2064099983"/>
        <c:scaling>
          <c:orientation val="minMax"/>
          <c:max val="2.5"/>
          <c:min val="1.5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dirty="0" smtClean="0"/>
                  <a:t>Трлн</a:t>
                </a:r>
                <a:r>
                  <a:rPr lang="ru-RU" sz="1800" baseline="0" dirty="0" smtClean="0"/>
                  <a:t> евро</a:t>
                </a:r>
                <a:endParaRPr lang="ru-RU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105391"/>
        <c:crosses val="autoZero"/>
        <c:crossBetween val="between"/>
        <c:majorUnit val="0.5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Импорт</a:t>
            </a:r>
            <a:r>
              <a:rPr lang="ru-RU" baseline="0" dirty="0" smtClean="0"/>
              <a:t> в ЕС без учета группы ТН ВЭД 27 (нефти)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товары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0-457D-BAC3-9871A479A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Импорт 2018</c:v>
                </c:pt>
                <c:pt idx="1">
                  <c:v>Импорт 2019</c:v>
                </c:pt>
                <c:pt idx="2">
                  <c:v>Импорт 2020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1.52</c:v>
                </c:pt>
                <c:pt idx="1">
                  <c:v>1.58</c:v>
                </c:pt>
                <c:pt idx="2" formatCode="General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0-457D-BAC3-9871A479A7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Товары группы ТН ВЭД 27 (нефтепродукты и нефть)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Импорт 2018</c:v>
                </c:pt>
                <c:pt idx="1">
                  <c:v>Импорт 2019</c:v>
                </c:pt>
                <c:pt idx="2">
                  <c:v>Импорт 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0.39</c:v>
                </c:pt>
                <c:pt idx="1">
                  <c:v>0.36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0-457D-BAC3-9871A479A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6452767"/>
        <c:axId val="2076457759"/>
      </c:barChart>
      <c:catAx>
        <c:axId val="207645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6457759"/>
        <c:crosses val="autoZero"/>
        <c:auto val="1"/>
        <c:lblAlgn val="ctr"/>
        <c:lblOffset val="100"/>
        <c:noMultiLvlLbl val="0"/>
      </c:catAx>
      <c:valAx>
        <c:axId val="2076457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dirty="0" smtClean="0"/>
                  <a:t>Трлн евро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0.14376860711689032"/>
              <c:y val="0.31185262983005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64527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D0-49A5-A49D-4E3EB1C116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DD0-49A5-A49D-4E3EB1C11622}"/>
              </c:ext>
            </c:extLst>
          </c:dPt>
          <c:dPt>
            <c:idx val="2"/>
            <c:bubble3D val="0"/>
            <c:spPr>
              <a:solidFill>
                <a:srgbClr val="F46C1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D0-49A5-A49D-4E3EB1C1162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D0-49A5-A49D-4E3EB1C1162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DD0-49A5-A49D-4E3EB1C1162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DD0-49A5-A49D-4E3EB1C11622}"/>
              </c:ext>
            </c:extLst>
          </c:dPt>
          <c:dPt>
            <c:idx val="6"/>
            <c:bubble3D val="0"/>
            <c:spPr>
              <a:solidFill>
                <a:srgbClr val="F4208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D0-49A5-A49D-4E3EB1C11622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DD0-49A5-A49D-4E3EB1C11622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D0-49A5-A49D-4E3EB1C11622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DD0-49A5-A49D-4E3EB1C11622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DD0-49A5-A49D-4E3EB1C116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DD0-49A5-A49D-4E3EB1C1162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DD0-49A5-A49D-4E3EB1C1162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FA0E56-188C-47DB-A522-870B5332615C}" type="CATEGORYNAME">
                      <a:rPr lang="ru-RU">
                        <a:solidFill>
                          <a:srgbClr val="F46C18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F46C18"/>
                        </a:solidFill>
                      </a:rPr>
                      <a:t>; </a:t>
                    </a:r>
                    <a:fld id="{07504D80-AEDC-45C3-8A27-C5EDA6329EFA}" type="VALUE">
                      <a:rPr lang="ru-RU" baseline="0">
                        <a:solidFill>
                          <a:srgbClr val="F46C18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F46C1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D0-49A5-A49D-4E3EB1C11622}"/>
                </c:ext>
              </c:extLst>
            </c:dLbl>
            <c:dLbl>
              <c:idx val="3"/>
              <c:layout>
                <c:manualLayout>
                  <c:x val="2.8888888888888808E-2"/>
                  <c:y val="-3.6058530823757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D0-49A5-A49D-4E3EB1C11622}"/>
                </c:ext>
              </c:extLst>
            </c:dLbl>
            <c:dLbl>
              <c:idx val="4"/>
              <c:layout>
                <c:manualLayout>
                  <c:x val="3.3333333333333333E-2"/>
                  <c:y val="-2.57560934455406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0-49A5-A49D-4E3EB1C11622}"/>
                </c:ext>
              </c:extLst>
            </c:dLbl>
            <c:dLbl>
              <c:idx val="5"/>
              <c:layout>
                <c:manualLayout>
                  <c:x val="4.222222222222214E-2"/>
                  <c:y val="-2.57560934455406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D0-49A5-A49D-4E3EB1C11622}"/>
                </c:ext>
              </c:extLst>
            </c:dLbl>
            <c:dLbl>
              <c:idx val="6"/>
              <c:layout>
                <c:manualLayout>
                  <c:x val="-2.2222222222222222E-3"/>
                  <c:y val="8.03923653839334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765C57-6002-4723-A6BF-DF758CF3A95D}" type="CATEGORYNAME">
                      <a:rPr lang="ru-RU" dirty="0">
                        <a:solidFill>
                          <a:srgbClr val="F4208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F42080"/>
                        </a:solidFill>
                      </a:rPr>
                      <a:t>; </a:t>
                    </a:r>
                    <a:fld id="{D46956D1-06EA-4194-9DEC-39B8BFF0F991}" type="VALUE">
                      <a:rPr lang="ru-RU" baseline="0" dirty="0">
                        <a:solidFill>
                          <a:srgbClr val="F4208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F4208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D0-49A5-A49D-4E3EB1C11622}"/>
                </c:ext>
              </c:extLst>
            </c:dLbl>
            <c:dLbl>
              <c:idx val="7"/>
              <c:layout>
                <c:manualLayout>
                  <c:x val="-0.1111111111111111"/>
                  <c:y val="1.3398644296586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CC131B-95C4-44C0-9389-E59C5C01D59E}" type="CATEGORYNAME">
                      <a:rPr lang="ru-RU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7030A0"/>
                        </a:solidFill>
                      </a:rPr>
                      <a:t>; </a:t>
                    </a:r>
                    <a:fld id="{B31EA41B-500F-45DB-8F86-146138A4A2AA}" type="VALUE">
                      <a:rPr lang="ru-RU" baseline="0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DD0-49A5-A49D-4E3EB1C11622}"/>
                </c:ext>
              </c:extLst>
            </c:dLbl>
            <c:dLbl>
              <c:idx val="8"/>
              <c:layout>
                <c:manualLayout>
                  <c:x val="-6.9763779527559052E-3"/>
                  <c:y val="-4.1313787906074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18690A-C68F-4373-BF3A-53FA235C19CE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; </a:t>
                    </a:r>
                    <a:fld id="{D5CB9CC0-234E-4672-BB86-FBE0AF15BE16}" type="VALU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D0-49A5-A49D-4E3EB1C11622}"/>
                </c:ext>
              </c:extLst>
            </c:dLbl>
            <c:dLbl>
              <c:idx val="9"/>
              <c:layout>
                <c:manualLayout>
                  <c:x val="-1.7828696412948385E-2"/>
                  <c:y val="-7.72682803366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B85A95-F825-401F-830C-E9D45C0883D8}" type="CATEGORYNAME">
                      <a:rPr lang="ru-RU" dirty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FFC000"/>
                        </a:solidFill>
                      </a:rPr>
                      <a:t>; </a:t>
                    </a:r>
                    <a:fld id="{0440D2DB-135A-42B3-A5B6-4C2C0F9A50C7}" type="VALUE">
                      <a:rPr lang="ru-RU" baseline="0" dirty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D0-49A5-A49D-4E3EB1C11622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CECE79-EB50-42A0-8AB2-D850C5F1D510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F2E7EFFC-F6BC-4DD7-8811-E88636CA4805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DD0-49A5-A49D-4E3EB1C1162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ТН ВЭД 85</c:v>
                </c:pt>
                <c:pt idx="1">
                  <c:v>ТН ВЭД 27</c:v>
                </c:pt>
                <c:pt idx="2">
                  <c:v>ТН ВЭД 84</c:v>
                </c:pt>
                <c:pt idx="3">
                  <c:v>ТН ВЭД 87</c:v>
                </c:pt>
                <c:pt idx="4">
                  <c:v>ТН ВЭД 30</c:v>
                </c:pt>
                <c:pt idx="5">
                  <c:v>ТН ВЭД 90</c:v>
                </c:pt>
                <c:pt idx="6">
                  <c:v>ТН ВЭД 29</c:v>
                </c:pt>
                <c:pt idx="7">
                  <c:v>ТН ВЭД 71</c:v>
                </c:pt>
                <c:pt idx="8">
                  <c:v>ТН ВЭД 39</c:v>
                </c:pt>
                <c:pt idx="9">
                  <c:v>ТН ВЭД 62</c:v>
                </c:pt>
                <c:pt idx="10">
                  <c:v>Другое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0.14299999999999999</c:v>
                </c:pt>
                <c:pt idx="1">
                  <c:v>0.13400000000000001</c:v>
                </c:pt>
                <c:pt idx="2">
                  <c:v>0.126</c:v>
                </c:pt>
                <c:pt idx="3">
                  <c:v>5.1299999999999998E-2</c:v>
                </c:pt>
                <c:pt idx="4">
                  <c:v>4.5699999999999998E-2</c:v>
                </c:pt>
                <c:pt idx="5">
                  <c:v>4.02E-2</c:v>
                </c:pt>
                <c:pt idx="6">
                  <c:v>3.5299999999999998E-2</c:v>
                </c:pt>
                <c:pt idx="7">
                  <c:v>2.8400000000000002E-2</c:v>
                </c:pt>
                <c:pt idx="8">
                  <c:v>2.4899999999999999E-2</c:v>
                </c:pt>
                <c:pt idx="9">
                  <c:v>2.1600000000000001E-2</c:v>
                </c:pt>
                <c:pt idx="10">
                  <c:v>0.34960000000000002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0-49A5-A49D-4E3EB1C11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Экспорт и импорт </a:t>
            </a:r>
            <a:r>
              <a:rPr lang="ru-RU" dirty="0" smtClean="0"/>
              <a:t>Беларусь-ЕС (2018-2020 гг.)</a:t>
            </a:r>
            <a:endParaRPr lang="ru-RU" dirty="0"/>
          </a:p>
        </c:rich>
      </c:tx>
      <c:layout>
        <c:manualLayout>
          <c:xMode val="edge"/>
          <c:yMode val="edge"/>
          <c:x val="0.24488789237668163"/>
          <c:y val="2.603978596799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89088191330344"/>
          <c:y val="0.14223532539594486"/>
          <c:w val="0.84919282511210759"/>
          <c:h val="0.61229014108187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7.1</c:v>
                </c:pt>
                <c:pt idx="1">
                  <c:v>6.1</c:v>
                </c:pt>
                <c:pt idx="2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9A-48D8-88DE-611414988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6.8</c:v>
                </c:pt>
                <c:pt idx="1">
                  <c:v>7</c:v>
                </c:pt>
                <c:pt idx="2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9A-48D8-88DE-6114149888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  <a:prstDash val="dash"/>
            </a:ln>
            <a:effectLst/>
          </c:spPr>
        </c:dropLines>
        <c:marker val="1"/>
        <c:smooth val="0"/>
        <c:axId val="1964034288"/>
        <c:axId val="1964036784"/>
      </c:lineChart>
      <c:catAx>
        <c:axId val="19640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036784"/>
        <c:crosses val="autoZero"/>
        <c:auto val="1"/>
        <c:lblAlgn val="ctr"/>
        <c:lblOffset val="100"/>
        <c:noMultiLvlLbl val="0"/>
      </c:catAx>
      <c:valAx>
        <c:axId val="196403678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dirty="0" smtClean="0"/>
                  <a:t>Млрд</a:t>
                </a:r>
                <a:r>
                  <a:rPr lang="ru-RU" sz="1800" baseline="0" dirty="0" smtClean="0"/>
                  <a:t> евро</a:t>
                </a:r>
                <a:endParaRPr lang="ru-RU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034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Экспорт Беларуси в ЕС с вычетом</a:t>
            </a:r>
            <a:r>
              <a:rPr lang="ru-RU" sz="1200" baseline="0" dirty="0" smtClean="0"/>
              <a:t> групп ТН ВЭД 27, 3102 и 3104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товары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Экспорт 2018</c:v>
                </c:pt>
                <c:pt idx="1">
                  <c:v>Экспорт 2019</c:v>
                </c:pt>
                <c:pt idx="2">
                  <c:v>Экспорт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4.1399999999999997</c:v>
                </c:pt>
                <c:pt idx="1">
                  <c:v>3.88</c:v>
                </c:pt>
                <c:pt idx="2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A-4A15-8ABB-A3D5131BD1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ТН ВЭД 27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Экспорт 2018</c:v>
                </c:pt>
                <c:pt idx="1">
                  <c:v>Экспорт 2019</c:v>
                </c:pt>
                <c:pt idx="2">
                  <c:v>Экспорт 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2.65</c:v>
                </c:pt>
                <c:pt idx="1">
                  <c:v>1.88</c:v>
                </c:pt>
                <c:pt idx="2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A-4A15-8ABB-A3D5131BD1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ТН ВЭД 3102 и 3104 (азотные калийные удобрения)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Экспорт 2018</c:v>
                </c:pt>
                <c:pt idx="1">
                  <c:v>Экспорт 2019</c:v>
                </c:pt>
                <c:pt idx="2">
                  <c:v>Экспорт 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0.32</c:v>
                </c:pt>
                <c:pt idx="1">
                  <c:v>0.34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A-4A15-8ABB-A3D5131BD1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48578288"/>
        <c:axId val="2048576208"/>
      </c:barChart>
      <c:catAx>
        <c:axId val="204857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8576208"/>
        <c:crosses val="autoZero"/>
        <c:auto val="1"/>
        <c:lblAlgn val="ctr"/>
        <c:lblOffset val="100"/>
        <c:noMultiLvlLbl val="0"/>
      </c:catAx>
      <c:valAx>
        <c:axId val="204857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Млрд евро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7935860233985301"/>
              <c:y val="0.36036685444159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8578288"/>
        <c:crosses val="autoZero"/>
        <c:crossBetween val="between"/>
        <c:majorUnit val="0.5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0.34455</cdr:x>
      <cdr:y>0.29909</cdr:y>
    </cdr:from>
    <cdr:to>
      <cdr:x>0.42018</cdr:x>
      <cdr:y>0.38455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512167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7753-5D5B-48DF-ABD8-DA4010C8337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602A-BA88-467C-BD3E-76EE95622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7761-9EDE-4517-91C1-D99040B1C2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8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2" descr="MF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0" y="116633"/>
            <a:ext cx="1606989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323528" y="11247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 БЕЛАРУСИ В ЕАЭС. </a:t>
            </a:r>
            <a:b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ОРГАНИЗАЦИИ ПРОИЗВОДСТВА ТОВАРА, КОТОРЫЙ ПОЛУЧИТ СТАТУС «ТОВАРА ЕАЭС»</a:t>
            </a:r>
            <a:b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РЕСПУБЛИКИ БЕЛАРУСЬ</a:t>
            </a:r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55776" y="501317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Геннадьевич Петровский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внешнеторговой политики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внешнеэкономической деятельности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Министерства иностранных дел Республики Беларусь</a:t>
            </a:r>
            <a:endParaRPr kumimoji="0"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23528" y="6021288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мая 2016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Прага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 b="1" baseline="0"/>
            </a:lvl1pPr>
          </a:lstStyle>
          <a:p>
            <a:r>
              <a:rPr kumimoji="0" lang="ru-RU" dirty="0" smtClean="0"/>
              <a:t>Приоритеты Беларуси в ЕАЭС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496944" cy="438912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 eaLnBrk="1" latinLnBrk="0" hangingPunct="1"/>
            <a:endParaRPr lang="ru-RU" dirty="0" smtClean="0"/>
          </a:p>
          <a:p>
            <a:pPr lvl="0" eaLnBrk="1" latinLnBrk="0" hangingPunct="1"/>
            <a:r>
              <a:rPr lang="ru-RU" dirty="0" smtClean="0"/>
              <a:t>Единый внутренний рынок товаров и услуг без изъятий;</a:t>
            </a:r>
          </a:p>
          <a:p>
            <a:pPr lvl="1" eaLnBrk="1" latinLnBrk="0" hangingPunct="1"/>
            <a:r>
              <a:rPr lang="ru-RU" dirty="0" smtClean="0"/>
              <a:t>Отсутствие технических барьеров во внутренней торговле;</a:t>
            </a:r>
          </a:p>
          <a:p>
            <a:pPr lvl="2" eaLnBrk="1" latinLnBrk="0" hangingPunct="1"/>
            <a:r>
              <a:rPr lang="ru-RU" dirty="0" smtClean="0"/>
              <a:t>Единая внешнеэкономическая политика в торговле с третьими странами;</a:t>
            </a:r>
          </a:p>
          <a:p>
            <a:pPr lvl="3" eaLnBrk="1" latinLnBrk="0" hangingPunct="1"/>
            <a:r>
              <a:rPr lang="ru-RU" dirty="0" smtClean="0"/>
              <a:t>«Интеграция интеграций»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err="1" smtClean="0"/>
              <a:t>Обрарекроекнрокзец</a:t>
            </a:r>
            <a:r>
              <a:rPr kumimoji="0" lang="ru-RU" dirty="0" smtClean="0"/>
              <a:t> заголовка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058CF2-4803-4338-9725-28AFA5E9853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412776"/>
            <a:ext cx="784887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в ЕС</a:t>
            </a:r>
            <a:endParaRPr lang="ru-RU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581128"/>
            <a:ext cx="6302099" cy="19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Постоянное  представительство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Беларуси при ЕС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BE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B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://belgium.mfa.gov.by/ru</a:t>
            </a:r>
            <a:r>
              <a:rPr lang="fr-BE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be.trade@mfa.gov.by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09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590465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9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Проведение выставок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936" y="162880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выставках на территории Бельгии и иных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 (не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ЕС): 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https://www.tradefairdates.com/Fairs-Belgium-Z21-S2.html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BE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://www.eventseye.com/fairs/c1_trade-shows_belgium.html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 Беларуси в странах ЕС</a:t>
            </a:r>
          </a:p>
        </p:txBody>
      </p:sp>
    </p:spTree>
    <p:extLst>
      <p:ext uri="{BB962C8B-B14F-4D97-AF65-F5344CB8AC3E}">
        <p14:creationId xmlns:p14="http://schemas.microsoft.com/office/powerpoint/2010/main" val="1177830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Публикация правовых актов в 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5225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https://eur-lex.europa.eu/collection/eu-law/legislation/recent.html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9" y="2914028"/>
            <a:ext cx="8631146" cy="31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3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Публикация правовых актов в 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8280920" cy="216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306163"/>
            <a:ext cx="8316924" cy="1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2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349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https://trade.ec.europa.eu/access-to-markets/en/statistics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4" y="1952332"/>
            <a:ext cx="7245998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6123646"/>
            <a:ext cx="16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Export to 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4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42493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BE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https://ec.europa.eu/eurostat/data/database?node_code=lfsa_ehomp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25" y="1880853"/>
            <a:ext cx="5982453" cy="47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10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700809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srgbClr val="7030A0"/>
                </a:solidFill>
              </a:rPr>
              <a:t>https://appsso.eurostat.ec.europa.eu/nui/show.do?query=BOOKMARK_DS-645593_QID_-2BFEB81C_UID_-3F171EB0&amp;layout=PERIOD,L,X,0;REPORTER,L,Y,0;PARTNER,C,Z,0;PRODUCT,L,Z,1;FLOW,L,Z,2;INDICATORS,C,Z,3;&amp;zSelection=DS-645593INDICATORS,VALUE_IN_EUROS;DS-645593FLOW,1;DS-645593PARTNER,EU27_2020_EXTRA;DS-645593PRODUCT,TOTAL;&amp;rankName1=PARTNER_1_2_-1_2&amp;rankName2=INDICATORS_1_2_-1_2&amp;rankName3=FLOW_1_2_-1_2&amp;rankName4=PRODUCT_1_2_-1_2&amp;rankName5=PERIOD_1_0_0_0&amp;rankName6=REPORTER_1_2_0_1&amp;sortC=ASC_-1_FIRST&amp;rStp=&amp;cStp=&amp;rDCh=&amp;cDCh=&amp;rDM=true&amp;cDM=true&amp;footnes=false&amp;empty=true&amp;wai=false&amp;time_mode=NONE&amp;time_most_recent=false&amp;lang=EN&amp;cfo=%23%23%23%2C%23%23%23.%23%23%23&amp;cxt_bm=1&amp;lang=en</a:t>
            </a:r>
            <a:endParaRPr lang="ru-RU" sz="1000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70360"/>
            <a:ext cx="8784976" cy="30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11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86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Общую информацию о рынке ЕС, о контролирующих ведомствах в сфере торговли и оборота товаров  по странам вы найдете по ссылке:</a:t>
            </a:r>
          </a:p>
          <a:p>
            <a:r>
              <a:rPr lang="ru-RU" dirty="0">
                <a:solidFill>
                  <a:srgbClr val="7030A0"/>
                </a:solidFill>
              </a:rPr>
              <a:t>https://trade.ec.europa.eu/access-to-markets/en/content/eu-market-0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5688632" cy="40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3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4" y="1628800"/>
            <a:ext cx="8441958" cy="47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9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0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4206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экономические показатели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23850" y="1556792"/>
          <a:ext cx="84963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2200" y="263691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2020 г. экспорт ЕС «просел» на 9,4%, импорт – на 11,6%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359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5" y="1340768"/>
            <a:ext cx="79415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8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557020"/>
            <a:ext cx="7992887" cy="49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9606"/>
            <a:ext cx="6480720" cy="55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52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85584" cy="1008112"/>
          </a:xfrm>
        </p:spPr>
        <p:txBody>
          <a:bodyPr>
            <a:no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</a:rPr>
              <a:t>TARIC 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https://ec.europa.eu/taxation_customs/dds2/taric/taric_consultation.jsp?Lang=ru&amp;SimDate=20210217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0" y="2060848"/>
            <a:ext cx="8324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7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2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Обычные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conventional)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705450"/>
            <a:ext cx="77768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(autonomous)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пониженные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постоянной или временной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https://eur-lex.europa.eu/legal-content/EN/TXT/?uri=CELEX%3A32021R1052&amp;qid=1626427028458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- стимулирование производства ЕС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повышение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конкурентоспособности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продукции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создание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новых рабочих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модернизация производства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263" y="453931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 к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сырье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промежуточные  товары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компоненты,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производимые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готовые товары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899592" y="6151053"/>
            <a:ext cx="324036" cy="272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5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81944" y="1376625"/>
            <a:ext cx="76945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</a:rPr>
              <a:t>Перечень товаров, в отношении которых применяются </a:t>
            </a:r>
            <a:r>
              <a:rPr lang="ru-RU" sz="1400" b="1" dirty="0" smtClean="0">
                <a:solidFill>
                  <a:srgbClr val="0070C0"/>
                </a:solidFill>
              </a:rPr>
              <a:t>пониженные </a:t>
            </a:r>
            <a:r>
              <a:rPr lang="ru-RU" sz="1400" b="1" dirty="0">
                <a:solidFill>
                  <a:srgbClr val="0070C0"/>
                </a:solidFill>
              </a:rPr>
              <a:t>ставки таможенных пошлин</a:t>
            </a:r>
            <a:r>
              <a:rPr lang="ru-RU" sz="1400" dirty="0">
                <a:solidFill>
                  <a:srgbClr val="0070C0"/>
                </a:solidFill>
              </a:rPr>
              <a:t>  регулярно  обновляется (в январе и июле) с целью включения новых предложений стран-членов ЕС.  </a:t>
            </a:r>
          </a:p>
          <a:p>
            <a:pPr algn="just"/>
            <a:endParaRPr lang="ru-RU" sz="800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https</a:t>
            </a:r>
            <a:r>
              <a:rPr lang="ru-RU" sz="1200" dirty="0">
                <a:solidFill>
                  <a:srgbClr val="0070C0"/>
                </a:solidFill>
              </a:rPr>
              <a:t>://eur-lex.europa.eu/legal-content/EN/TXT/?uri=CELEX%3A02013R1387-20210101&amp;qid=1613554364010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981944" y="2674946"/>
            <a:ext cx="7787208" cy="38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7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12776"/>
            <a:ext cx="74375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Тарифные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квоты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предоставление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нулевой или пониженной ставки ввозной таможенной пошлины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определенного количества ввозимого товара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определенный период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времени.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273" y="2602359"/>
            <a:ext cx="7433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Перечень товаров, в отношении которых </a:t>
            </a:r>
            <a:r>
              <a:rPr lang="ru-RU" sz="1600" dirty="0" smtClean="0"/>
              <a:t>предоставляются </a:t>
            </a:r>
            <a:r>
              <a:rPr lang="ru-RU" sz="1600" dirty="0"/>
              <a:t>автономные тарифные </a:t>
            </a:r>
            <a:r>
              <a:rPr lang="ru-RU" sz="1600" dirty="0" smtClean="0"/>
              <a:t>квоты</a:t>
            </a:r>
          </a:p>
          <a:p>
            <a:r>
              <a:rPr lang="en-US" sz="1600" dirty="0">
                <a:solidFill>
                  <a:srgbClr val="0070C0"/>
                </a:solidFill>
              </a:rPr>
              <a:t>https://eur-lex.europa.eu/legal-content/EN/TXT/?uri=CELEX%3A32021R1051&amp;qid=1626427028458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2916" y="3818032"/>
            <a:ext cx="7532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товаров, в отношении которых применяются  тарифные  квоты в соответствии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обязательствами ЕС 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https://eur-lex.europa.eu/legal-content/EN/TXT/?uri=CELEX%3A32020R1988&amp;qid=1615545080769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3890" y="5164965"/>
            <a:ext cx="74339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Как правило, администрирование тарифных квот  проводится по принципу «</a:t>
            </a:r>
            <a:r>
              <a:rPr lang="ru-RU" dirty="0" err="1">
                <a:solidFill>
                  <a:srgbClr val="0070C0"/>
                </a:solidFill>
              </a:rPr>
              <a:t>first-come-first-served</a:t>
            </a:r>
            <a:r>
              <a:rPr lang="ru-RU" dirty="0">
                <a:solidFill>
                  <a:srgbClr val="0070C0"/>
                </a:solidFill>
              </a:rPr>
              <a:t>».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Текущее </a:t>
            </a:r>
            <a:r>
              <a:rPr lang="ru-RU" dirty="0"/>
              <a:t>состояние по использованию  квот отражается он-</a:t>
            </a:r>
            <a:r>
              <a:rPr lang="ru-RU" dirty="0" err="1"/>
              <a:t>лайн</a:t>
            </a:r>
            <a:r>
              <a:rPr lang="ru-RU" dirty="0"/>
              <a:t> </a:t>
            </a:r>
            <a:r>
              <a:rPr lang="ru-RU" sz="1400" dirty="0">
                <a:solidFill>
                  <a:srgbClr val="0070C0"/>
                </a:solidFill>
              </a:rPr>
              <a:t>https://ec.europa.eu/taxation_customs/dds2/taric/quota_consultation.jsp?Lang=en </a:t>
            </a:r>
          </a:p>
        </p:txBody>
      </p:sp>
    </p:spTree>
    <p:extLst>
      <p:ext uri="{BB962C8B-B14F-4D97-AF65-F5344CB8AC3E}">
        <p14:creationId xmlns:p14="http://schemas.microsoft.com/office/powerpoint/2010/main" val="769042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77686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0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НДС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649426" cy="809655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https://europa.eu/youreurope/business/taxation</a:t>
            </a:r>
            <a:r>
              <a:rPr lang="fr-BE" b="1" dirty="0" smtClean="0">
                <a:solidFill>
                  <a:srgbClr val="0070C0"/>
                </a:solidFill>
              </a:rPr>
              <a:t>/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rgbClr val="0070C0"/>
                </a:solidFill>
              </a:rPr>
              <a:t>vat/vat-</a:t>
            </a:r>
            <a:r>
              <a:rPr lang="fr-BE" b="1" dirty="0" err="1" smtClean="0">
                <a:solidFill>
                  <a:srgbClr val="0070C0"/>
                </a:solidFill>
              </a:rPr>
              <a:t>rules</a:t>
            </a:r>
            <a:r>
              <a:rPr lang="fr-BE" b="1" dirty="0" smtClean="0">
                <a:solidFill>
                  <a:srgbClr val="0070C0"/>
                </a:solidFill>
              </a:rPr>
              <a:t>-rates/index_en.htm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8191"/>
              </p:ext>
            </p:extLst>
          </p:nvPr>
        </p:nvGraphicFramePr>
        <p:xfrm>
          <a:off x="955022" y="2420888"/>
          <a:ext cx="7577418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903">
                  <a:extLst>
                    <a:ext uri="{9D8B030D-6E8A-4147-A177-3AD203B41FA5}">
                      <a16:colId xmlns:a16="http://schemas.microsoft.com/office/drawing/2014/main" val="1408780323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122587722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3447250041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4154407612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22568370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24202034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 of VAT rates applied in EU member countries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(last updated as of 1 January 2021)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4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Member State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Country code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Standard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Reduced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Super reduced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Parking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63149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Austria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/ 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43684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Belgium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/ 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3471848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Bulgaria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590075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Cyprus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/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371815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Czechia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/ 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167126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Germany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60675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630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АКЦИЗЫ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505410" cy="809655"/>
          </a:xfrm>
        </p:spPr>
        <p:txBody>
          <a:bodyPr>
            <a:normAutofit lnSpcReduction="10000"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https://europa.eu/youreurope/business/taxation/excise-duties-eu/index_en.htm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90107"/>
            <a:ext cx="7200800" cy="236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Подакцизными товарами являются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спирт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алкогольные  напитки;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табачные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изделия;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нергоносители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электричество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1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268761"/>
          <a:ext cx="8568630" cy="505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883583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Отдельные требования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505410" cy="809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Ветеринарный контроль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://ec.europa.eu/info/food-farming-fisheries/animals-and-animal-products_en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332" y="3645024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Фитосанитарный  контроль,  крепкие напитки, вина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://ec.europa.eu/info/food-farming-fisheries/plants-and-plant-products_en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11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Техническое регулирование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ЕС к  безопасности  товаров, включая безопасность химических, медицинских  товаров, пищевых  продуктов:</a:t>
            </a:r>
          </a:p>
          <a:p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://ec.europa.eu/info/business-economy-euro/product-safety-and-requirements/eu-product-requirements_en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077072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маркировке различных  категорий товаров: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https://ec.europa.eu/info/business-economy-euro/product-safety-and-requirements/eu-labels_en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8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ТПП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Торгово-промышленные палаты Бельгии:</a:t>
            </a:r>
          </a:p>
          <a:p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https://belgianchambers.be/en/the-chambers-of-commerce/the-chambers-in-belgium/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5080" y="3517851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Регистрационная информация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бельгийских  предприятиях  (аналогично  предоставляемому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Госрегистром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://kbopub.economie.fgov.be/kbopub/zoeknaamfonetischform.html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29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err="1" smtClean="0">
                <a:solidFill>
                  <a:schemeClr val="bg1"/>
                </a:solidFill>
              </a:rPr>
              <a:t>Госзакупки</a:t>
            </a:r>
            <a:r>
              <a:rPr lang="ru-RU" sz="4500" dirty="0" smtClean="0">
                <a:solidFill>
                  <a:schemeClr val="bg1"/>
                </a:solidFill>
              </a:rPr>
              <a:t>  </a:t>
            </a:r>
            <a:r>
              <a:rPr lang="fr-BE" sz="4500" dirty="0">
                <a:solidFill>
                  <a:schemeClr val="bg1"/>
                </a:solidFill>
              </a:rPr>
              <a:t>TED (ted.europa.eu)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8748" y="1491171"/>
            <a:ext cx="7581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презентацией  указанной платформы можно ознакомиться здесь  </a:t>
            </a:r>
          </a:p>
          <a:p>
            <a:r>
              <a:rPr lang="ru-RU" dirty="0">
                <a:solidFill>
                  <a:srgbClr val="0070C0"/>
                </a:solidFill>
              </a:rPr>
              <a:t>https://simap.ted.europa.eu/documents/10184/166101/C2+TED+presentation+16.06.16_v2+for+Public.pdf/ae01cfdb-63ba-4b5b-82a2-06e08980025d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2780928"/>
            <a:ext cx="7056784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5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  <a:p>
            <a:pPr marL="0" indent="0" algn="ctr">
              <a:buNone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218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2676"/>
            <a:ext cx="7488832" cy="57606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Европейский союз в 2020 году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3384376" cy="5976664"/>
          </a:xfrm>
        </p:spPr>
        <p:txBody>
          <a:bodyPr>
            <a:normAutofit fontScale="70000" lnSpcReduction="20000"/>
          </a:bodyPr>
          <a:lstStyle/>
          <a:p>
            <a:r>
              <a:rPr lang="ru-RU" sz="1700" b="1" dirty="0" smtClean="0"/>
              <a:t>ТН ВЭД: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85</a:t>
            </a:r>
            <a:r>
              <a:rPr lang="ru-RU" sz="1700" dirty="0" smtClean="0"/>
              <a:t> </a:t>
            </a:r>
            <a:r>
              <a:rPr lang="ru-RU" sz="1700" dirty="0"/>
              <a:t>- Электрические машины и оборудование, их части; звукозаписывающая и звуковоспроизводящая аппаратура, аппаратура для записи и воспроизведения телевизионного изображения и звука, их части и принадлежности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27</a:t>
            </a:r>
            <a:r>
              <a:rPr lang="ru-RU" sz="1700" dirty="0" smtClean="0"/>
              <a:t> </a:t>
            </a:r>
            <a:r>
              <a:rPr lang="ru-RU" sz="1700" dirty="0"/>
              <a:t>- Топливо минеральное, нефть и продукты их перегонки; битуминозные вещества; воски минеральные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84</a:t>
            </a:r>
            <a:r>
              <a:rPr lang="ru-RU" sz="1700" dirty="0" smtClean="0"/>
              <a:t> </a:t>
            </a:r>
            <a:r>
              <a:rPr lang="ru-RU" sz="1700" dirty="0"/>
              <a:t>- Реакторы ядерные, котлы, оборудование и механические устройства; их части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87</a:t>
            </a:r>
            <a:r>
              <a:rPr lang="ru-RU" sz="1700" dirty="0" smtClean="0"/>
              <a:t> </a:t>
            </a:r>
            <a:r>
              <a:rPr lang="ru-RU" sz="1700" dirty="0"/>
              <a:t>- Средства наземного транспорта, кроме железнодорожного или трамвайного подвижного состава, и их части и принадлежности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30</a:t>
            </a:r>
            <a:r>
              <a:rPr lang="ru-RU" sz="1700" dirty="0" smtClean="0"/>
              <a:t> </a:t>
            </a:r>
            <a:r>
              <a:rPr lang="ru-RU" sz="1700" dirty="0"/>
              <a:t>- Фармацевтическая продукция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90</a:t>
            </a:r>
            <a:r>
              <a:rPr lang="ru-RU" sz="1700" dirty="0" smtClean="0"/>
              <a:t> </a:t>
            </a:r>
            <a:r>
              <a:rPr lang="ru-RU" sz="1700" dirty="0"/>
              <a:t>- Инструменты и аппараты оптические, фотографические, кинематографические, измерительные, контрольные, прецизионные, медицинские или хирургические; их части и принадлежности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29</a:t>
            </a:r>
            <a:r>
              <a:rPr lang="ru-RU" sz="1700" dirty="0" smtClean="0"/>
              <a:t> </a:t>
            </a:r>
            <a:r>
              <a:rPr lang="ru-RU" sz="1700" dirty="0"/>
              <a:t>- Органические химические соединения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71</a:t>
            </a:r>
            <a:r>
              <a:rPr lang="ru-RU" sz="1700" dirty="0" smtClean="0"/>
              <a:t> </a:t>
            </a:r>
            <a:r>
              <a:rPr lang="ru-RU" sz="1700" dirty="0"/>
              <a:t>- Жемчуг природный или культивированный, драгоценные или полудрагоценные камни, драгоценные металлы, металлы, плакированные драгоценными металлами, и изделия из них; бижутерия; монеты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39</a:t>
            </a:r>
            <a:r>
              <a:rPr lang="ru-RU" sz="1700" dirty="0" smtClean="0"/>
              <a:t> </a:t>
            </a:r>
            <a:r>
              <a:rPr lang="ru-RU" sz="1700" dirty="0"/>
              <a:t>- Пластмассы и изделия из них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1" dirty="0" smtClean="0"/>
              <a:t>62</a:t>
            </a:r>
            <a:r>
              <a:rPr lang="ru-RU" sz="1700" dirty="0" smtClean="0"/>
              <a:t> </a:t>
            </a:r>
            <a:r>
              <a:rPr lang="ru-RU" sz="1700" dirty="0"/>
              <a:t>- Предметы одежды и принадлежности к одежде, кроме трикотажных машинного или ручного вязания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29000" y="1484784"/>
          <a:ext cx="5715000" cy="493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83814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ТОП-10 </a:t>
            </a:r>
            <a:r>
              <a:rPr lang="ru-RU" sz="1400" b="1" dirty="0"/>
              <a:t>импортируемых в Европейский союз товаров в 2020 году: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/>
              <a:t>7,63%</a:t>
            </a:r>
            <a:r>
              <a:rPr lang="ru-RU" sz="1400" dirty="0"/>
              <a:t> (136 млрд долл.): </a:t>
            </a:r>
            <a:r>
              <a:rPr lang="ru-RU" sz="1400" b="1" dirty="0"/>
              <a:t>2709</a:t>
            </a:r>
            <a:r>
              <a:rPr lang="ru-RU" sz="1400" dirty="0"/>
              <a:t> - Нефть сырая и нефтепродукты сырые, полученные из битуминозных минералов</a:t>
            </a:r>
          </a:p>
          <a:p>
            <a:r>
              <a:rPr lang="ru-RU" sz="1400" b="1" dirty="0"/>
              <a:t>4,22%</a:t>
            </a:r>
            <a:r>
              <a:rPr lang="ru-RU" sz="1400" dirty="0"/>
              <a:t> (75 млрд долл.): </a:t>
            </a:r>
            <a:r>
              <a:rPr lang="ru-RU" sz="1400" b="1" dirty="0"/>
              <a:t>8525</a:t>
            </a:r>
            <a:r>
              <a:rPr lang="ru-RU" sz="1400" dirty="0"/>
              <a:t> - Аппаратура передающая для радиовещания или телевидения, включающая или не включающая в свой состав приемную, звукозаписывающую или звуковоспроизводящую аппаратуру; телевизионные камеры, цифровые камеры и записывающие видеокамеры</a:t>
            </a:r>
          </a:p>
          <a:p>
            <a:r>
              <a:rPr lang="ru-RU" sz="1400" b="1" dirty="0"/>
              <a:t>3,89%</a:t>
            </a:r>
            <a:r>
              <a:rPr lang="ru-RU" sz="1400" dirty="0"/>
              <a:t> (69 млрд долл.): </a:t>
            </a:r>
            <a:r>
              <a:rPr lang="ru-RU" sz="1400" b="1" dirty="0"/>
              <a:t>8471</a:t>
            </a:r>
            <a:r>
              <a:rPr lang="ru-RU" sz="1400" dirty="0"/>
              <a:t> - Вычислительные машины и их блоки; магнитные или оптические считывающие устройства, машины для переноса данных на носители информации в кодированной форме и машины для обработки подобной информации, в другом месте не поименованные или не включенные</a:t>
            </a:r>
          </a:p>
          <a:p>
            <a:r>
              <a:rPr lang="ru-RU" sz="1400" b="1" dirty="0"/>
              <a:t>2,71%</a:t>
            </a:r>
            <a:r>
              <a:rPr lang="ru-RU" sz="1400" dirty="0"/>
              <a:t> (48 млрд долл.): </a:t>
            </a:r>
            <a:r>
              <a:rPr lang="ru-RU" sz="1400" b="1" dirty="0"/>
              <a:t>8703</a:t>
            </a:r>
            <a:r>
              <a:rPr lang="ru-RU" sz="1400" dirty="0"/>
              <a:t> - Автомобили легковые и прочие моторные транспортные средства, предназначенные главным образом для перевозки людей (кроме моторных транспортных средств товарной позиции 8702), включая грузопассажирские автомобили-фургоны и гоночные автомобили</a:t>
            </a:r>
          </a:p>
          <a:p>
            <a:r>
              <a:rPr lang="ru-RU" sz="1400" b="1" dirty="0"/>
              <a:t>2,21%</a:t>
            </a:r>
            <a:r>
              <a:rPr lang="ru-RU" sz="1400" dirty="0"/>
              <a:t> (39 млрд долл.): </a:t>
            </a:r>
            <a:r>
              <a:rPr lang="ru-RU" sz="1400" b="1" dirty="0"/>
              <a:t>2710</a:t>
            </a:r>
            <a:r>
              <a:rPr lang="ru-RU" sz="1400" dirty="0"/>
              <a:t> - Нефть и нефтепродукты, полученные из битуминозных пород, кроме сырых; продукты, в другом месте не поименованные или не включенные, содержащие 70 </a:t>
            </a:r>
            <a:r>
              <a:rPr lang="ru-RU" sz="1400" dirty="0" err="1"/>
              <a:t>мас</a:t>
            </a:r>
            <a:r>
              <a:rPr lang="ru-RU" sz="1400" dirty="0"/>
              <a:t>.% или более нефти или нефтепродуктов, полученных из битуминозных пород, причем эти нефтепродукты являются основными составляющими препаратов; отработанные масла</a:t>
            </a:r>
          </a:p>
          <a:p>
            <a:r>
              <a:rPr lang="ru-RU" sz="1400" b="1" dirty="0"/>
              <a:t>2,16%</a:t>
            </a:r>
            <a:r>
              <a:rPr lang="ru-RU" sz="1400" dirty="0"/>
              <a:t> (38 млрд долл.): </a:t>
            </a:r>
            <a:r>
              <a:rPr lang="ru-RU" sz="1400" b="1" dirty="0"/>
              <a:t>3004</a:t>
            </a:r>
            <a:r>
              <a:rPr lang="ru-RU" sz="1400" dirty="0"/>
              <a:t> - Лекарственные средства (кроме товаров товарной позиции 3002, 3005 или 3006), состоящие из смешанных или несмешанных продуктов, для использования в терапевтических или профилактических целях, расфасованные в виде дозированных лекарственных форм</a:t>
            </a:r>
          </a:p>
          <a:p>
            <a:r>
              <a:rPr lang="ru-RU" sz="1400" b="1" dirty="0"/>
              <a:t>1,92%</a:t>
            </a:r>
            <a:r>
              <a:rPr lang="ru-RU" sz="1400" dirty="0"/>
              <a:t> (34 млрд долл.): </a:t>
            </a:r>
            <a:r>
              <a:rPr lang="ru-RU" sz="1400" b="1" dirty="0"/>
              <a:t>3002</a:t>
            </a:r>
            <a:r>
              <a:rPr lang="ru-RU" sz="1400" dirty="0"/>
              <a:t> - Кровь человеческая; кровь животных, приготовленная для использования в терапевтических, профилактических или диагностических целях; сыворотки иммунные, фракции крови прочие и иммунологические продукты, модифицированные или </a:t>
            </a:r>
            <a:r>
              <a:rPr lang="ru-RU" sz="1400" dirty="0" err="1"/>
              <a:t>немодифицированные</a:t>
            </a:r>
            <a:r>
              <a:rPr lang="ru-RU" sz="1400" dirty="0"/>
              <a:t>, вакцины, токсины, культуры микроорганизмов (за исключением дрожжей) и аналогичные продукты</a:t>
            </a:r>
          </a:p>
          <a:p>
            <a:r>
              <a:rPr lang="ru-RU" sz="1400" b="1" dirty="0"/>
              <a:t>1,73%</a:t>
            </a:r>
            <a:r>
              <a:rPr lang="ru-RU" sz="1400" dirty="0"/>
              <a:t> (30 млрд долл.): </a:t>
            </a:r>
            <a:r>
              <a:rPr lang="ru-RU" sz="1400" b="1" dirty="0"/>
              <a:t>2711</a:t>
            </a:r>
            <a:r>
              <a:rPr lang="ru-RU" sz="1400" dirty="0"/>
              <a:t> - Газы нефтяные и углеводороды газообразные прочие</a:t>
            </a:r>
          </a:p>
          <a:p>
            <a:r>
              <a:rPr lang="ru-RU" sz="1400" b="1" dirty="0"/>
              <a:t>1,7%</a:t>
            </a:r>
            <a:r>
              <a:rPr lang="ru-RU" sz="1400" dirty="0"/>
              <a:t> (30 млрд долл.): </a:t>
            </a:r>
            <a:r>
              <a:rPr lang="ru-RU" sz="1400" b="1" dirty="0"/>
              <a:t>8542</a:t>
            </a:r>
            <a:r>
              <a:rPr lang="ru-RU" sz="1400" dirty="0"/>
              <a:t> - Схемы электронные интегральные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851462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5" y="404664"/>
            <a:ext cx="8496944" cy="4206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Беларусь-ЕС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02686" y="1412776"/>
          <a:ext cx="84963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6021288"/>
            <a:ext cx="583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ЕС-второй торгово-экономический партнер Беларуси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2521" y="5445224"/>
            <a:ext cx="2808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*2018, 2019 гг. без учета Великобритании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6124376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300936" y="908720"/>
          <a:ext cx="8496944" cy="541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00935" y="404664"/>
            <a:ext cx="8496944" cy="420656"/>
          </a:xfrm>
          <a:prstGeom prst="rect">
            <a:avLst/>
          </a:prstGeom>
          <a:solidFill>
            <a:schemeClr val="accent2"/>
          </a:solidFill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Беларусь-ЕС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5777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5706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МЕРЫ  ПОДДЕРЖКИ  ЭКСПОРТА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://mfa.gov.by/export/export/diver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экспортных кредитов и страхование экспортных рисков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поддержкой государства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25 августа 2006 г. 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№534 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содействии развитию экспорта товаров (работ, услуг)»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ОАО «Банк развития Республики Беларусь» предоставлено право выдавать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экспортные кредиты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не менее 200 тыс. долларов США на условиях, определенных Указом № 534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19 декабря 2019 г. № 467 «Об изменении указов Президента Республики Беларусь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экспортных рисков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поддержкой государства осуществляется уполномоченной страховой компанией БРУПЭИС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Белэксимгарант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indent="450215"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части процентов по кредитам и лизинговым платежам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потребителям белорусской продукции с использованием ресурсной и клиентской базы иностранных банков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24 сентября 2009 г. № 466 «О некоторых мерах по реализации товаров, произведенных в Республике Беларусь»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экспортерам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50% расходов по участию в международных специализированных выставках (ярмарках) и проведению оценки соответствия продукции в иностранных государствах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№ 412 от 14 ноября 2019 г. «О поддержке экспорта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финансирование за счет бюджетных средств части расходов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по организации национальных выставок (экспозиций) Республики Беларусь за рубежом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Совета Министров Республики Беларусь от 23 апреля 2012 г. № 384 «О некоторых вопросах выставочной и ярмарочной деятельности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Комплексная информационно-маркетинговая поддержка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внешнеэкономической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ИРУП «Национальный центр маркетинга и конъюнктуры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цен»,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БелТПП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Портал </a:t>
            </a:r>
            <a:r>
              <a:rPr lang="fr-B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Export.by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47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2553"/>
            <a:ext cx="7704856" cy="488136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>
                <a:solidFill>
                  <a:srgbClr val="0070C0"/>
                </a:solidFill>
              </a:rPr>
              <a:t>https://mfa.gov.by/export/offers/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32717"/>
            <a:ext cx="5472608" cy="59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5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727</TotalTime>
  <Words>1426</Words>
  <Application>Microsoft Office PowerPoint</Application>
  <PresentationFormat>Экран (4:3)</PresentationFormat>
  <Paragraphs>189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Общие экономические показатели</vt:lpstr>
      <vt:lpstr>Презентация PowerPoint</vt:lpstr>
      <vt:lpstr>Структура импорта в Европейский союз в 2020 году </vt:lpstr>
      <vt:lpstr>Презентация PowerPoint</vt:lpstr>
      <vt:lpstr>Беларусь-ЕС</vt:lpstr>
      <vt:lpstr>Презентация PowerPoint</vt:lpstr>
      <vt:lpstr>/ МЕРЫ  ПОДДЕРЖКИ  ЭКСПОРТА https://mfa.gov.by/export/export/diver</vt:lpstr>
      <vt:lpstr>Презентация PowerPoint</vt:lpstr>
      <vt:lpstr>Презентация PowerPoint</vt:lpstr>
      <vt:lpstr>Проведение выставок</vt:lpstr>
      <vt:lpstr>Публикация правовых актов в ЕС</vt:lpstr>
      <vt:lpstr>Публикация правовых актов в ЕС</vt:lpstr>
      <vt:lpstr>Статистические данные</vt:lpstr>
      <vt:lpstr>Статистические данные</vt:lpstr>
      <vt:lpstr>Статистические данные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TARIC  https://ec.europa.eu/taxation_customs/dds2/taric/taric_consultation.jsp?Lang=ru&amp;SimDate=20210217</vt:lpstr>
      <vt:lpstr>Таможенные пошлины</vt:lpstr>
      <vt:lpstr>Таможенные пошлины</vt:lpstr>
      <vt:lpstr>Таможенные пошлины</vt:lpstr>
      <vt:lpstr>Таможенные пошлины</vt:lpstr>
      <vt:lpstr>НДС</vt:lpstr>
      <vt:lpstr>АКЦИЗЫ</vt:lpstr>
      <vt:lpstr>Отдельные требования</vt:lpstr>
      <vt:lpstr>Техническое регулирование</vt:lpstr>
      <vt:lpstr>ТПП</vt:lpstr>
      <vt:lpstr>Госзакупки  TED (ted.europa.eu)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Diplomat4</cp:lastModifiedBy>
  <cp:revision>81</cp:revision>
  <dcterms:created xsi:type="dcterms:W3CDTF">2016-05-12T12:36:32Z</dcterms:created>
  <dcterms:modified xsi:type="dcterms:W3CDTF">2021-07-16T10:16:49Z</dcterms:modified>
</cp:coreProperties>
</file>