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8" r:id="rId2"/>
    <p:sldId id="296" r:id="rId3"/>
    <p:sldId id="257" r:id="rId4"/>
    <p:sldId id="295" r:id="rId5"/>
    <p:sldId id="301" r:id="rId6"/>
    <p:sldId id="294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9" r:id="rId22"/>
    <p:sldId id="281" r:id="rId23"/>
    <p:sldId id="282" r:id="rId24"/>
    <p:sldId id="283" r:id="rId25"/>
    <p:sldId id="284" r:id="rId26"/>
    <p:sldId id="285" r:id="rId27"/>
    <p:sldId id="287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7753-5D5B-48DF-ABD8-DA4010C8337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602A-BA88-467C-BD3E-76EE95622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2" descr="MF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0" y="116633"/>
            <a:ext cx="1606989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323528" y="11247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 БЕЛАРУСИ В ЕАЭС. </a:t>
            </a:r>
            <a:b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ОРГАНИЗАЦИИ ПРОИЗВОДСТВА ТОВАРА, КОТОРЫЙ ПОЛУЧИТ СТАТУС «ТОВАРА ЕАЭС»</a:t>
            </a:r>
            <a:b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РЕСПУБЛИКИ БЕЛАРУСЬ</a:t>
            </a:r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55776" y="5013176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Геннадьевич Петровский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внешнеторговой политики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внешнеэкономической деятельности</a:t>
            </a:r>
          </a:p>
          <a:p>
            <a:pPr algn="r"/>
            <a:r>
              <a:rPr kumimoji="0"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Министерства иностранных дел Республики Беларусь</a:t>
            </a:r>
            <a:endParaRPr kumimoji="0"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23528" y="6021288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мая 2016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Прага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 b="1" baseline="0"/>
            </a:lvl1pPr>
          </a:lstStyle>
          <a:p>
            <a:r>
              <a:rPr kumimoji="0" lang="ru-RU" dirty="0" smtClean="0"/>
              <a:t>Приоритеты Беларуси в ЕАЭС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496944" cy="438912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 eaLnBrk="1" latinLnBrk="0" hangingPunct="1"/>
            <a:endParaRPr lang="ru-RU" dirty="0" smtClean="0"/>
          </a:p>
          <a:p>
            <a:pPr lvl="0" eaLnBrk="1" latinLnBrk="0" hangingPunct="1"/>
            <a:r>
              <a:rPr lang="ru-RU" dirty="0" smtClean="0"/>
              <a:t>Единый внутренний рынок товаров и услуг без изъятий;</a:t>
            </a:r>
          </a:p>
          <a:p>
            <a:pPr lvl="1" eaLnBrk="1" latinLnBrk="0" hangingPunct="1"/>
            <a:r>
              <a:rPr lang="ru-RU" dirty="0" smtClean="0"/>
              <a:t>Отсутствие технических барьеров во внутренней торговле;</a:t>
            </a:r>
          </a:p>
          <a:p>
            <a:pPr lvl="2" eaLnBrk="1" latinLnBrk="0" hangingPunct="1"/>
            <a:r>
              <a:rPr lang="ru-RU" dirty="0" smtClean="0"/>
              <a:t>Единая внешнеэкономическая политика в торговле с третьими странами;</a:t>
            </a:r>
          </a:p>
          <a:p>
            <a:pPr lvl="3" eaLnBrk="1" latinLnBrk="0" hangingPunct="1"/>
            <a:r>
              <a:rPr lang="ru-RU" dirty="0" smtClean="0"/>
              <a:t>«Интеграция интеграций»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err="1" smtClean="0"/>
              <a:t>Обрарекроекнрокзец</a:t>
            </a:r>
            <a:r>
              <a:rPr kumimoji="0" lang="ru-RU" dirty="0" smtClean="0"/>
              <a:t> заголовка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058CF2-4803-4338-9725-28AFA5E9853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4A9B78-7FF3-4588-9878-BF60E7FA848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412776"/>
            <a:ext cx="784887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в ЕС</a:t>
            </a:r>
            <a:endParaRPr lang="ru-RU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581128"/>
            <a:ext cx="6302099" cy="19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Постоянное  представительство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Беларуси при ЕС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BE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B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://belgium.mfa.gov.by/ru</a:t>
            </a:r>
            <a:r>
              <a:rPr lang="fr-BE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be.trade@mfa.gov.by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09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700809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srgbClr val="7030A0"/>
                </a:solidFill>
              </a:rPr>
              <a:t>https://appsso.eurostat.ec.europa.eu/nui/show.do?query=BOOKMARK_DS-645593_QID_-2BFEB81C_UID_-3F171EB0&amp;layout=PERIOD,L,X,0;REPORTER,L,Y,0;PARTNER,C,Z,0;PRODUCT,L,Z,1;FLOW,L,Z,2;INDICATORS,C,Z,3;&amp;zSelection=DS-645593INDICATORS,VALUE_IN_EUROS;DS-645593FLOW,1;DS-645593PARTNER,EU27_2020_EXTRA;DS-645593PRODUCT,TOTAL;&amp;rankName1=PARTNER_1_2_-1_2&amp;rankName2=INDICATORS_1_2_-1_2&amp;rankName3=FLOW_1_2_-1_2&amp;rankName4=PRODUCT_1_2_-1_2&amp;rankName5=PERIOD_1_0_0_0&amp;rankName6=REPORTER_1_2_0_1&amp;sortC=ASC_-1_FIRST&amp;rStp=&amp;cStp=&amp;rDCh=&amp;cDCh=&amp;rDM=true&amp;cDM=true&amp;footnes=false&amp;empty=true&amp;wai=false&amp;time_mode=NONE&amp;time_most_recent=false&amp;lang=EN&amp;cfo=%23%23%23%2C%23%23%23.%23%23%23&amp;cxt_bm=1&amp;lang=en</a:t>
            </a:r>
            <a:endParaRPr lang="ru-RU" sz="1000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70360"/>
            <a:ext cx="8784976" cy="30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11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869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Общую информацию о рынке ЕС, о контролирующих ведомствах в сфере торговли и оборота товаров  по странам вы найдете по ссылке:</a:t>
            </a:r>
          </a:p>
          <a:p>
            <a:r>
              <a:rPr lang="ru-RU" dirty="0">
                <a:solidFill>
                  <a:srgbClr val="7030A0"/>
                </a:solidFill>
              </a:rPr>
              <a:t>https://trade.ec.europa.eu/access-to-markets/en/content/eu-market-0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5688632" cy="40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3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4" y="1628800"/>
            <a:ext cx="8441958" cy="47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9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0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5" y="1340768"/>
            <a:ext cx="79415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80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557020"/>
            <a:ext cx="7992887" cy="49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</a:rPr>
              <a:t>Access2Markets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</a:t>
            </a:r>
            <a:r>
              <a:rPr lang="fr-BE" sz="2000" dirty="0" smtClean="0">
                <a:solidFill>
                  <a:schemeClr val="bg1"/>
                </a:solidFill>
              </a:rPr>
              <a:t>trade.ec.europa.eu/access-to-markets/en/content</a:t>
            </a:r>
            <a:r>
              <a:rPr lang="fr-BE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9606"/>
            <a:ext cx="6480720" cy="55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52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85584" cy="1008112"/>
          </a:xfrm>
        </p:spPr>
        <p:txBody>
          <a:bodyPr>
            <a:no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</a:rPr>
              <a:t>TARIC </a:t>
            </a:r>
            <a:r>
              <a:rPr lang="fr-BE" sz="2000" dirty="0">
                <a:solidFill>
                  <a:schemeClr val="bg1"/>
                </a:solidFill>
              </a:rPr>
              <a:t/>
            </a:r>
            <a:br>
              <a:rPr lang="fr-BE" sz="2000" dirty="0">
                <a:solidFill>
                  <a:schemeClr val="bg1"/>
                </a:solidFill>
              </a:rPr>
            </a:br>
            <a:r>
              <a:rPr lang="fr-BE" sz="2000" dirty="0">
                <a:solidFill>
                  <a:schemeClr val="bg1"/>
                </a:solidFill>
              </a:rPr>
              <a:t>https://ec.europa.eu/taxation_customs/dds2/taric/taric_consultation.jsp?Lang=ru&amp;SimDate=20210217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0" y="2060848"/>
            <a:ext cx="8324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7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2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Обычные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conventional)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1705450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(autonomous)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пониженные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постоянной или временной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основе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https://eur-lex.europa.eu/legal-content/EN/TXT/?uri=uriserv%3AOJ.L_.2021.466.01.0001.01.ENG&amp;toc=OJ%3AL%3A2021%3A466%3ATOC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- стимулирование производства ЕС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повышение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конкурентоспособности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продукции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создание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новых рабочих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- модернизация производства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263" y="453931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 к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сырье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промежуточные  товары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 компоненты,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производимые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готовые товары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899592" y="6151053"/>
            <a:ext cx="324036" cy="272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5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81944" y="1376625"/>
            <a:ext cx="76945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</a:rPr>
              <a:t>Перечень товаров, в отношении которых применяются </a:t>
            </a:r>
            <a:r>
              <a:rPr lang="ru-RU" sz="1400" b="1" dirty="0" smtClean="0">
                <a:solidFill>
                  <a:srgbClr val="0070C0"/>
                </a:solidFill>
              </a:rPr>
              <a:t>пониженные </a:t>
            </a:r>
            <a:r>
              <a:rPr lang="ru-RU" sz="1400" b="1" dirty="0">
                <a:solidFill>
                  <a:srgbClr val="0070C0"/>
                </a:solidFill>
              </a:rPr>
              <a:t>ставки таможенных пошлин</a:t>
            </a:r>
            <a:r>
              <a:rPr lang="ru-RU" sz="1400" dirty="0">
                <a:solidFill>
                  <a:srgbClr val="0070C0"/>
                </a:solidFill>
              </a:rPr>
              <a:t>  регулярно  обновляется (в январе и июле) с целью включения новых предложений стран-членов ЕС.  </a:t>
            </a:r>
          </a:p>
          <a:p>
            <a:pPr algn="just"/>
            <a:endParaRPr lang="ru-RU" sz="800" dirty="0" smtClean="0">
              <a:solidFill>
                <a:srgbClr val="0070C0"/>
              </a:solidFill>
            </a:endParaRPr>
          </a:p>
          <a:p>
            <a:pPr algn="just"/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https://eur-lex.europa.eu/legal-content/EN/TXT/?uri=uriserv%3AOJ.L_.2021.466.01.0001.01.ENG&amp;toc=OJ%3AL%3A2021%3A466%3ATOC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981944" y="2674946"/>
            <a:ext cx="7787208" cy="38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7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5706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МЕРЫ  ПОДДЕРЖКИ  ЭКСПОРТА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://mfa.gov.by/export/export/diver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экспортных кредитов и страхование экспортных рисков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поддержкой государства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25 августа 2006 г. 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№534 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содействии развитию экспорта товаров (работ, услуг)»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ОАО «Банк развития Республики Беларусь» предоставлено право выдавать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экспортные кредиты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не менее 200 тыс. долларов США на условиях, определенных Указом № 534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19 декабря 2019 г. № 467 «Об изменении указов Президента Республики Беларусь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экспортных рисков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поддержкой государства осуществляется уполномоченной страховой компанией БРУПЭИС «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Белэксимгарант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indent="450215"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части процентов по кредитам и лизинговым платежам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потребителям белорусской продукции с использованием ресурсной и клиентской базы иностранных банков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от 24 сентября 2009 г. № 466 «О некоторых мерах по реализации товаров, произведенных в Республике Беларусь»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экспортерам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50% расходов по участию в международных специализированных выставках (ярмарках) и проведению оценки соответствия продукции в иностранных государствах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Беларусь № 412 от 14 ноября 2019 г. «О поддержке экспорта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—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финансирование за счет бюджетных средств части расходов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по организации национальных выставок (экспозиций) Республики Беларусь за рубежом (</a:t>
            </a: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Совета Министров Республики Беларусь от 23 апреля 2012 г. № 384 «О некоторых вопросах выставочной и ярмарочной деятельности</a:t>
            </a:r>
            <a:r>
              <a:rPr lang="ru-RU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Комплексная информационно-маркетинговая поддержка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внешнеэкономической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ИРУП «Национальный центр маркетинга и конъюнктуры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цен»,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БелТПП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Портал </a:t>
            </a:r>
            <a:r>
              <a:rPr lang="fr-B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Export.by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47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12776"/>
            <a:ext cx="74375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Тарифные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квоты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предоставление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нулевой или пониженной ставки ввозной таможенной пошлины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отношении определенного количества ввозимого товара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определенный период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времени.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273" y="2602359"/>
            <a:ext cx="7433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Перечень товаров, в отношении которых </a:t>
            </a:r>
            <a:r>
              <a:rPr lang="ru-RU" sz="1600" dirty="0" smtClean="0"/>
              <a:t>предоставляются </a:t>
            </a:r>
            <a:r>
              <a:rPr lang="ru-RU" sz="1600" dirty="0"/>
              <a:t>автономные тарифные </a:t>
            </a:r>
            <a:r>
              <a:rPr lang="ru-RU" sz="1600" dirty="0" smtClean="0"/>
              <a:t>квоты</a:t>
            </a:r>
          </a:p>
          <a:p>
            <a:r>
              <a:rPr lang="en-US" sz="1600" dirty="0">
                <a:solidFill>
                  <a:srgbClr val="0070C0"/>
                </a:solidFill>
              </a:rPr>
              <a:t>https://eur-lex.europa.eu/legal-content/en/TXT/?uri=CELEX%3A32021R2283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2916" y="3818032"/>
            <a:ext cx="7532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товаров, в отношении которых применяются  тарифные  квоты в соответствии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обязательствами ЕС 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https://eur-lex.europa.eu/legal-content/EN/TXT/?uri=CELEX%3A02020R1988-20210826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3890" y="5164965"/>
            <a:ext cx="74339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Как правило, администрирование тарифных квот  проводится по принципу «</a:t>
            </a:r>
            <a:r>
              <a:rPr lang="ru-RU" dirty="0" err="1">
                <a:solidFill>
                  <a:srgbClr val="0070C0"/>
                </a:solidFill>
              </a:rPr>
              <a:t>first-come-first-served</a:t>
            </a:r>
            <a:r>
              <a:rPr lang="ru-RU" dirty="0">
                <a:solidFill>
                  <a:srgbClr val="0070C0"/>
                </a:solidFill>
              </a:rPr>
              <a:t>».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Текущее </a:t>
            </a:r>
            <a:r>
              <a:rPr lang="ru-RU" dirty="0"/>
              <a:t>состояние по использованию  квот отражается он-</a:t>
            </a:r>
            <a:r>
              <a:rPr lang="ru-RU" dirty="0" err="1"/>
              <a:t>лайн</a:t>
            </a:r>
            <a:r>
              <a:rPr lang="ru-RU" dirty="0"/>
              <a:t> </a:t>
            </a:r>
            <a:r>
              <a:rPr lang="ru-RU" sz="1400" dirty="0">
                <a:solidFill>
                  <a:srgbClr val="0070C0"/>
                </a:solidFill>
              </a:rPr>
              <a:t>https://ec.europa.eu/taxation_customs/dds2/taric/quota_consultation.jsp?Lang=en </a:t>
            </a:r>
          </a:p>
        </p:txBody>
      </p:sp>
    </p:spTree>
    <p:extLst>
      <p:ext uri="{BB962C8B-B14F-4D97-AF65-F5344CB8AC3E}">
        <p14:creationId xmlns:p14="http://schemas.microsoft.com/office/powerpoint/2010/main" val="769042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Таможенные пошлины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77686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0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НДС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649426" cy="809655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https://europa.eu/youreurope/business/taxation</a:t>
            </a:r>
            <a:r>
              <a:rPr lang="fr-BE" b="1" dirty="0" smtClean="0">
                <a:solidFill>
                  <a:srgbClr val="0070C0"/>
                </a:solidFill>
              </a:rPr>
              <a:t>/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rgbClr val="0070C0"/>
                </a:solidFill>
              </a:rPr>
              <a:t>vat/vat-</a:t>
            </a:r>
            <a:r>
              <a:rPr lang="fr-BE" b="1" dirty="0" err="1" smtClean="0">
                <a:solidFill>
                  <a:srgbClr val="0070C0"/>
                </a:solidFill>
              </a:rPr>
              <a:t>rules</a:t>
            </a:r>
            <a:r>
              <a:rPr lang="fr-BE" b="1" dirty="0" smtClean="0">
                <a:solidFill>
                  <a:srgbClr val="0070C0"/>
                </a:solidFill>
              </a:rPr>
              <a:t>-rates/index_en.htm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8191"/>
              </p:ext>
            </p:extLst>
          </p:nvPr>
        </p:nvGraphicFramePr>
        <p:xfrm>
          <a:off x="955022" y="2420888"/>
          <a:ext cx="7577418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903">
                  <a:extLst>
                    <a:ext uri="{9D8B030D-6E8A-4147-A177-3AD203B41FA5}">
                      <a16:colId xmlns:a16="http://schemas.microsoft.com/office/drawing/2014/main" val="1408780323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122587722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3447250041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4154407612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22568370"/>
                    </a:ext>
                  </a:extLst>
                </a:gridCol>
                <a:gridCol w="1262903">
                  <a:extLst>
                    <a:ext uri="{9D8B030D-6E8A-4147-A177-3AD203B41FA5}">
                      <a16:colId xmlns:a16="http://schemas.microsoft.com/office/drawing/2014/main" val="242020346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 of VAT rates applied in EU member countries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(last updated as of 1 January 2021)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4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Member State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Country code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Standard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Reduced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Super reduced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Parking rate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63149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Austria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/ 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43684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Belgium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/ 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3471848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Bulgaria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2590075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Cyprus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/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371815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Czechia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/ 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1167126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Germany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95250" marB="95250" anchor="b"/>
                </a:tc>
                <a:extLst>
                  <a:ext uri="{0D108BD9-81ED-4DB2-BD59-A6C34878D82A}">
                    <a16:rowId xmlns:a16="http://schemas.microsoft.com/office/drawing/2014/main" val="60675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630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АКЦИЗЫ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505410" cy="809655"/>
          </a:xfrm>
        </p:spPr>
        <p:txBody>
          <a:bodyPr>
            <a:normAutofit lnSpcReduction="10000"/>
          </a:bodyPr>
          <a:lstStyle/>
          <a:p>
            <a:r>
              <a:rPr lang="fr-BE" b="1" dirty="0">
                <a:solidFill>
                  <a:srgbClr val="0070C0"/>
                </a:solidFill>
              </a:rPr>
              <a:t>https://europa.eu/youreurope/business/taxation/excise-duties-eu/index_en.htm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90107"/>
            <a:ext cx="7200800" cy="236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Подакцизными товарами являются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спирт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алкогольные  напитки;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табачные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изделия;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нергоносители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электричество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1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Отдельные требования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022" y="1467216"/>
            <a:ext cx="7505410" cy="809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Ветеринарный контроль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://ec.europa.eu/info/food-farming-fisheries/animals-and-animal-products_en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332" y="3645024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Фитосанитарный  контроль,  крепкие напитки, вина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://ec.europa.eu/info/food-farming-fisheries/plants-and-plant-products_en</a:t>
            </a:r>
            <a:endParaRPr lang="ru-RU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11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Техническое регулирование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ЕС к  безопасности  товаров, включая безопасность химических, медицинских  товаров, пищевых  продуктов:</a:t>
            </a:r>
          </a:p>
          <a:p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://ec.europa.eu/info/business-economy-euro/product-safety-and-requirements/eu-product-requirements_en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077072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маркировке различных  категорий товаров: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https://ec.europa.eu/info/business-economy-euro/product-safety-and-requirements/eu-labels_en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8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ТПП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Торгово-промышленные палаты Бельгии:</a:t>
            </a:r>
          </a:p>
          <a:p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https://belgianchambers.be/en/the-chambers-of-commerce/the-chambers-in-belgium/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5080" y="3517851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Регистрационная информация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бельгийских  предприятиях  (аналогично  предоставляемому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Госрегистром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://kbopub.economie.fgov.be/kbopub/zoeknaamfonetischform.html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29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err="1" smtClean="0">
                <a:solidFill>
                  <a:schemeClr val="bg1"/>
                </a:solidFill>
              </a:rPr>
              <a:t>Госзакупки</a:t>
            </a:r>
            <a:r>
              <a:rPr lang="ru-RU" sz="4500" dirty="0" smtClean="0">
                <a:solidFill>
                  <a:schemeClr val="bg1"/>
                </a:solidFill>
              </a:rPr>
              <a:t>  </a:t>
            </a:r>
            <a:r>
              <a:rPr lang="fr-BE" sz="4500" dirty="0">
                <a:solidFill>
                  <a:schemeClr val="bg1"/>
                </a:solidFill>
              </a:rPr>
              <a:t>TED (ted.europa.eu)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8748" y="1491171"/>
            <a:ext cx="7581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презентацией  указанной платформы можно ознакомиться здесь  </a:t>
            </a:r>
          </a:p>
          <a:p>
            <a:r>
              <a:rPr lang="ru-RU" dirty="0">
                <a:solidFill>
                  <a:srgbClr val="0070C0"/>
                </a:solidFill>
              </a:rPr>
              <a:t>https://simap.ted.europa.eu/documents/10184/166101/C2+TED+presentation+16.06.16_v2+for+Public.pdf/ae01cfdb-63ba-4b5b-82a2-06e08980025d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2780928"/>
            <a:ext cx="7056784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5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  <a:p>
            <a:pPr marL="0" indent="0" algn="ctr">
              <a:buNone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218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2553"/>
            <a:ext cx="7704856" cy="488136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>
                <a:solidFill>
                  <a:srgbClr val="0070C0"/>
                </a:solidFill>
              </a:rPr>
              <a:t>https://mfa.gov.by/export/offers/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32717"/>
            <a:ext cx="5472608" cy="59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5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60648"/>
            <a:ext cx="590465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9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0118"/>
            <a:ext cx="8013576" cy="71462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Проведение выставок</a:t>
            </a:r>
            <a:endParaRPr lang="fr-BE" sz="4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936" y="162880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выставках на территории Бельгии и иных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 (не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ЕС): 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https://www.tradefairdates.com/Fairs-Belgium-Z21-S2.html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BE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://www.eventseye.com/fairs/c1_trade-shows_belgium.html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 Беларуси в странах ЕС</a:t>
            </a:r>
          </a:p>
        </p:txBody>
      </p:sp>
    </p:spTree>
    <p:extLst>
      <p:ext uri="{BB962C8B-B14F-4D97-AF65-F5344CB8AC3E}">
        <p14:creationId xmlns:p14="http://schemas.microsoft.com/office/powerpoint/2010/main" val="1177830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Публикация правовых актов в 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5225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https://eur-lex.europa.eu/collection/eu-law/legislation/recent.html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9" y="2914028"/>
            <a:ext cx="8631146" cy="31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3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Публикация правовых актов в 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8280920" cy="216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306163"/>
            <a:ext cx="8316924" cy="1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2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2349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https://trade.ec.europa.eu/access-to-markets/en/statistics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4" y="1952332"/>
            <a:ext cx="7245998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6123646"/>
            <a:ext cx="16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Export to 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4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01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Статистические 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05834"/>
            <a:ext cx="7848872" cy="1200329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424936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BE" sz="24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https://ec.europa.eu/eurostat/data/database?node_code=lfsa_ehomp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25" y="1880853"/>
            <a:ext cx="5982453" cy="47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10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892</TotalTime>
  <Words>780</Words>
  <Application>Microsoft Office PowerPoint</Application>
  <PresentationFormat>Экран (4:3)</PresentationFormat>
  <Paragraphs>143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/ МЕРЫ  ПОДДЕРЖКИ  ЭКСПОРТА https://mfa.gov.by/export/export/diver</vt:lpstr>
      <vt:lpstr>Презентация PowerPoint</vt:lpstr>
      <vt:lpstr>Презентация PowerPoint</vt:lpstr>
      <vt:lpstr>Проведение выставок</vt:lpstr>
      <vt:lpstr>Публикация правовых актов в ЕС</vt:lpstr>
      <vt:lpstr>Публикация правовых актов в ЕС</vt:lpstr>
      <vt:lpstr>Статистические данные</vt:lpstr>
      <vt:lpstr>Статистические данные</vt:lpstr>
      <vt:lpstr>Статистические данные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Access2Markets https://trade.ec.europa.eu/access-to-markets/en/content/</vt:lpstr>
      <vt:lpstr>TARIC  https://ec.europa.eu/taxation_customs/dds2/taric/taric_consultation.jsp?Lang=ru&amp;SimDate=20210217</vt:lpstr>
      <vt:lpstr>Таможенные пошлины</vt:lpstr>
      <vt:lpstr>Таможенные пошлины</vt:lpstr>
      <vt:lpstr>Таможенные пошлины</vt:lpstr>
      <vt:lpstr>Таможенные пошлины</vt:lpstr>
      <vt:lpstr>НДС</vt:lpstr>
      <vt:lpstr>АКЦИЗЫ</vt:lpstr>
      <vt:lpstr>Отдельные требования</vt:lpstr>
      <vt:lpstr>Техническое регулирование</vt:lpstr>
      <vt:lpstr>ТПП</vt:lpstr>
      <vt:lpstr>Госзакупки  TED (ted.europa.eu)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Diplomat9</cp:lastModifiedBy>
  <cp:revision>86</cp:revision>
  <dcterms:created xsi:type="dcterms:W3CDTF">2016-05-12T12:36:32Z</dcterms:created>
  <dcterms:modified xsi:type="dcterms:W3CDTF">2022-03-24T18:10:32Z</dcterms:modified>
</cp:coreProperties>
</file>