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88" r:id="rId2"/>
    <p:sldId id="296" r:id="rId3"/>
    <p:sldId id="257" r:id="rId4"/>
    <p:sldId id="301" r:id="rId5"/>
    <p:sldId id="302" r:id="rId6"/>
    <p:sldId id="294" r:id="rId7"/>
    <p:sldId id="305" r:id="rId8"/>
    <p:sldId id="267" r:id="rId9"/>
    <p:sldId id="268" r:id="rId10"/>
    <p:sldId id="303" r:id="rId11"/>
    <p:sldId id="304" r:id="rId12"/>
    <p:sldId id="270" r:id="rId13"/>
    <p:sldId id="269" r:id="rId14"/>
    <p:sldId id="306" r:id="rId15"/>
    <p:sldId id="307" r:id="rId16"/>
    <p:sldId id="266"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73" d="100"/>
          <a:sy n="73" d="100"/>
        </p:scale>
        <p:origin x="87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DD7753-5D5B-48DF-ABD8-DA4010C83372}" type="datetimeFigureOut">
              <a:rPr lang="ru-RU" smtClean="0"/>
              <a:t>26.12.2022</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B7602A-BA88-467C-BD3E-76EE9562215B}" type="slidenum">
              <a:rPr lang="ru-RU" smtClean="0"/>
              <a:t>‹#›</a:t>
            </a:fld>
            <a:endParaRPr lang="ru-RU"/>
          </a:p>
        </p:txBody>
      </p:sp>
    </p:spTree>
    <p:extLst>
      <p:ext uri="{BB962C8B-B14F-4D97-AF65-F5344CB8AC3E}">
        <p14:creationId xmlns:p14="http://schemas.microsoft.com/office/powerpoint/2010/main" val="2307097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bg>
      <p:bgRef idx="1002">
        <a:schemeClr val="bg2"/>
      </p:bgRef>
    </p:bg>
    <p:spTree>
      <p:nvGrpSpPr>
        <p:cNvPr id="1" name=""/>
        <p:cNvGrpSpPr/>
        <p:nvPr/>
      </p:nvGrpSpPr>
      <p:grpSpPr>
        <a:xfrm>
          <a:off x="0" y="0"/>
          <a:ext cx="0" cy="0"/>
          <a:chOff x="0" y="0"/>
          <a:chExt cx="0" cy="0"/>
        </a:xfrm>
      </p:grpSpPr>
      <p:pic>
        <p:nvPicPr>
          <p:cNvPr id="1025" name="Рисунок 2" descr="MFA"/>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34840" y="116633"/>
            <a:ext cx="1606989" cy="1008111"/>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userDrawn="1"/>
        </p:nvSpPr>
        <p:spPr>
          <a:xfrm>
            <a:off x="323528" y="1124744"/>
            <a:ext cx="8136904" cy="3970318"/>
          </a:xfrm>
          <a:prstGeom prst="rect">
            <a:avLst/>
          </a:prstGeom>
        </p:spPr>
        <p:txBody>
          <a:bodyPr wrap="square">
            <a:spAutoFit/>
          </a:bodyPr>
          <a:lstStyle/>
          <a:p>
            <a:pPr algn="ctr"/>
            <a:r>
              <a:rPr kumimoji="0" lang="ru-RU" sz="3600" b="1" dirty="0" smtClean="0">
                <a:solidFill>
                  <a:schemeClr val="bg2">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ПРИОРИТЕТЫ БЕЛАРУСИ В ЕАЭС. </a:t>
            </a:r>
            <a:br>
              <a:rPr kumimoji="0" lang="ru-RU" sz="3600" b="1" dirty="0" smtClean="0">
                <a:solidFill>
                  <a:schemeClr val="bg2">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kumimoji="0" lang="ru-RU" sz="3600" b="1" dirty="0" smtClean="0">
                <a:solidFill>
                  <a:schemeClr val="bg2">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УСЛОВИЯ ОРГАНИЗАЦИИ ПРОИЗВОДСТВА ТОВАРА, КОТОРЫЙ ПОЛУЧИТ СТАТУС «ТОВАРА ЕАЭС»</a:t>
            </a:r>
            <a:br>
              <a:rPr kumimoji="0" lang="ru-RU" sz="3600" b="1" dirty="0" smtClean="0">
                <a:solidFill>
                  <a:schemeClr val="bg2">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kumimoji="0" lang="ru-RU" sz="3600" b="1" dirty="0" smtClean="0">
                <a:solidFill>
                  <a:schemeClr val="bg2">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НА ТЕРРИТОРИИ РЕСПУБЛИКИ БЕЛАРУСЬ</a:t>
            </a:r>
            <a:endParaRPr lang="ru-RU" sz="3600" b="1" dirty="0">
              <a:solidFill>
                <a:schemeClr val="bg2">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Прямоугольник 3"/>
          <p:cNvSpPr/>
          <p:nvPr userDrawn="1"/>
        </p:nvSpPr>
        <p:spPr>
          <a:xfrm>
            <a:off x="2555776" y="5013176"/>
            <a:ext cx="6480720" cy="1754326"/>
          </a:xfrm>
          <a:prstGeom prst="rect">
            <a:avLst/>
          </a:prstGeom>
        </p:spPr>
        <p:txBody>
          <a:bodyPr wrap="square">
            <a:spAutoFit/>
          </a:bodyPr>
          <a:lstStyle/>
          <a:p>
            <a:pPr algn="r"/>
            <a:r>
              <a:rPr kumimoji="0" lang="ru-RU" b="1" dirty="0" smtClean="0">
                <a:solidFill>
                  <a:schemeClr val="tx1"/>
                </a:solidFill>
                <a:latin typeface="Arial" panose="020B0604020202020204" pitchFamily="34" charset="0"/>
                <a:cs typeface="Arial" panose="020B0604020202020204" pitchFamily="34" charset="0"/>
              </a:rPr>
              <a:t>Кирилл Геннадьевич Петровский</a:t>
            </a:r>
          </a:p>
          <a:p>
            <a:pPr algn="r"/>
            <a:r>
              <a:rPr kumimoji="0" lang="ru-RU" b="1" dirty="0" smtClean="0">
                <a:solidFill>
                  <a:schemeClr val="tx1"/>
                </a:solidFill>
                <a:latin typeface="Arial" panose="020B0604020202020204" pitchFamily="34" charset="0"/>
                <a:cs typeface="Arial" panose="020B0604020202020204" pitchFamily="34" charset="0"/>
              </a:rPr>
              <a:t>заместитель начальника управления внешнеторговой политики</a:t>
            </a:r>
          </a:p>
          <a:p>
            <a:pPr algn="r"/>
            <a:r>
              <a:rPr kumimoji="0" lang="ru-RU" b="1" dirty="0" smtClean="0">
                <a:solidFill>
                  <a:schemeClr val="tx1"/>
                </a:solidFill>
                <a:latin typeface="Arial" panose="020B0604020202020204" pitchFamily="34" charset="0"/>
                <a:cs typeface="Arial" panose="020B0604020202020204" pitchFamily="34" charset="0"/>
              </a:rPr>
              <a:t>Департамента внешнеэкономической деятельности</a:t>
            </a:r>
          </a:p>
          <a:p>
            <a:pPr algn="r"/>
            <a:r>
              <a:rPr kumimoji="0" lang="ru-RU" b="1" dirty="0" smtClean="0">
                <a:solidFill>
                  <a:schemeClr val="tx1"/>
                </a:solidFill>
                <a:latin typeface="Arial" panose="020B0604020202020204" pitchFamily="34" charset="0"/>
                <a:cs typeface="Arial" panose="020B0604020202020204" pitchFamily="34" charset="0"/>
              </a:rPr>
              <a:t> Министерства иностранных дел Республики Беларусь</a:t>
            </a:r>
            <a:endParaRPr kumimoji="0" lang="en-US" b="1" dirty="0">
              <a:solidFill>
                <a:schemeClr val="tx1"/>
              </a:solidFill>
              <a:latin typeface="Arial" panose="020B0604020202020204" pitchFamily="34" charset="0"/>
              <a:cs typeface="Arial" panose="020B0604020202020204" pitchFamily="34" charset="0"/>
            </a:endParaRPr>
          </a:p>
        </p:txBody>
      </p:sp>
      <p:sp>
        <p:nvSpPr>
          <p:cNvPr id="5" name="Прямоугольник 4"/>
          <p:cNvSpPr/>
          <p:nvPr userDrawn="1"/>
        </p:nvSpPr>
        <p:spPr>
          <a:xfrm>
            <a:off x="323528" y="6021288"/>
            <a:ext cx="2286000" cy="461665"/>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17 мая 2016 г.</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г. Прага</a:t>
            </a:r>
            <a:endParaRPr kumimoji="0" lang="ru-RU" sz="12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overrideClrMapping bg1="dk1" tx1="lt1" bg2="dk2" tx2="lt2" accent1="accent1" accent2="accent2" accent3="accent3" accent4="accent4" accent5="accent5" accent6="accent6" hlink="hlink" folHlink="folHlink"/>
  </p:clrMapOvr>
  <p:transition spd="slow">
    <p:wheel spokes="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87058CF2-4803-4338-9725-28AFA5E98532}" type="datetimeFigureOut">
              <a:rPr lang="ru-RU" smtClean="0"/>
              <a:t>26.12.2022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A9B78-7FF3-4588-9878-BF60E7FA8485}" type="slidenum">
              <a:rPr lang="ru-RU" smtClean="0"/>
              <a:t>‹#›</a:t>
            </a:fld>
            <a:endParaRPr lang="ru-RU"/>
          </a:p>
        </p:txBody>
      </p:sp>
    </p:spTree>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87058CF2-4803-4338-9725-28AFA5E98532}" type="datetimeFigureOut">
              <a:rPr lang="ru-RU" smtClean="0"/>
              <a:t>26.12.2022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A9B78-7FF3-4588-9878-BF60E7FA8485}" type="slidenum">
              <a:rPr lang="ru-RU" smtClean="0"/>
              <a:t>‹#›</a:t>
            </a:fld>
            <a:endParaRPr lang="ru-RU"/>
          </a:p>
        </p:txBody>
      </p:sp>
    </p:spTree>
  </p:cSld>
  <p:clrMapOvr>
    <a:masterClrMapping/>
  </p:clrMapOvr>
  <p:transition spd="slow">
    <p:wheel spokes="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hasCustomPrompt="1"/>
          </p:nvPr>
        </p:nvSpPr>
        <p:spPr>
          <a:solidFill>
            <a:schemeClr val="accent2"/>
          </a:solidFill>
        </p:spPr>
        <p:txBody>
          <a:bodyPr/>
          <a:lstStyle>
            <a:lvl1pPr>
              <a:defRPr b="1" baseline="0"/>
            </a:lvl1pPr>
          </a:lstStyle>
          <a:p>
            <a:r>
              <a:rPr kumimoji="0" lang="ru-RU" dirty="0" smtClean="0"/>
              <a:t>Приоритеты Беларуси в ЕАЭС</a:t>
            </a:r>
            <a:endParaRPr kumimoji="0" lang="en-US" dirty="0"/>
          </a:p>
        </p:txBody>
      </p:sp>
      <p:sp>
        <p:nvSpPr>
          <p:cNvPr id="3" name="Content Placeholder 2"/>
          <p:cNvSpPr>
            <a:spLocks noGrp="1"/>
          </p:cNvSpPr>
          <p:nvPr>
            <p:ph idx="1"/>
          </p:nvPr>
        </p:nvSpPr>
        <p:spPr>
          <a:xfrm>
            <a:off x="323528" y="1935480"/>
            <a:ext cx="8496944" cy="4389120"/>
          </a:xfrm>
        </p:spPr>
        <p:txBody>
          <a:bodyPr>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stStyle>
          <a:p>
            <a:pPr lvl="0" eaLnBrk="1" latinLnBrk="0" hangingPunct="1"/>
            <a:endParaRPr lang="ru-RU" dirty="0" smtClean="0"/>
          </a:p>
          <a:p>
            <a:pPr lvl="0" eaLnBrk="1" latinLnBrk="0" hangingPunct="1"/>
            <a:r>
              <a:rPr lang="ru-RU" dirty="0" smtClean="0"/>
              <a:t>Единый внутренний рынок товаров и услуг без изъятий;</a:t>
            </a:r>
          </a:p>
          <a:p>
            <a:pPr lvl="1" eaLnBrk="1" latinLnBrk="0" hangingPunct="1"/>
            <a:r>
              <a:rPr lang="ru-RU" dirty="0" smtClean="0"/>
              <a:t>Отсутствие технических барьеров во внутренней торговле;</a:t>
            </a:r>
          </a:p>
          <a:p>
            <a:pPr lvl="2" eaLnBrk="1" latinLnBrk="0" hangingPunct="1"/>
            <a:r>
              <a:rPr lang="ru-RU" dirty="0" smtClean="0"/>
              <a:t>Единая внешнеэкономическая политика в торговле с третьими странами;</a:t>
            </a:r>
          </a:p>
          <a:p>
            <a:pPr lvl="3" eaLnBrk="1" latinLnBrk="0" hangingPunct="1"/>
            <a:r>
              <a:rPr lang="ru-RU" dirty="0" smtClean="0"/>
              <a:t>«Интеграция интеграций»</a:t>
            </a:r>
            <a:endParaRPr kumimoji="0" lang="en-US" dirty="0"/>
          </a:p>
        </p:txBody>
      </p:sp>
    </p:spTree>
  </p:cSld>
  <p:clrMapOvr>
    <a:masterClrMapping/>
  </p:clrMapOvr>
  <p:transition spd="slow">
    <p:wheel spokes="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dirty="0" err="1" smtClean="0"/>
              <a:t>Обрарекроекнрокзец</a:t>
            </a:r>
            <a:r>
              <a:rPr kumimoji="0" lang="ru-RU" dirty="0" smtClean="0"/>
              <a:t> заголовка</a:t>
            </a:r>
            <a:endParaRPr kumimoji="0" lang="en-US" dirty="0"/>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87058CF2-4803-4338-9725-28AFA5E98532}" type="datetimeFigureOut">
              <a:rPr lang="ru-RU" smtClean="0"/>
              <a:t>26.12.2022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A9B78-7FF3-4588-9878-BF60E7FA8485}"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transition spd="slow">
    <p:wheel spokes="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87058CF2-4803-4338-9725-28AFA5E98532}" type="datetimeFigureOut">
              <a:rPr lang="ru-RU" smtClean="0"/>
              <a:t>26.12.2022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A9B78-7FF3-4588-9878-BF60E7FA8485}" type="slidenum">
              <a:rPr lang="ru-RU" smtClean="0"/>
              <a:t>‹#›</a:t>
            </a:fld>
            <a:endParaRPr lang="ru-RU"/>
          </a:p>
        </p:txBody>
      </p:sp>
    </p:spTree>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87058CF2-4803-4338-9725-28AFA5E98532}" type="datetimeFigureOut">
              <a:rPr lang="ru-RU" smtClean="0"/>
              <a:t>26.12.2022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24A9B78-7FF3-4588-9878-BF60E7FA8485}" type="slidenum">
              <a:rPr lang="ru-RU" smtClean="0"/>
              <a:t>‹#›</a:t>
            </a:fld>
            <a:endParaRPr lang="ru-RU"/>
          </a:p>
        </p:txBody>
      </p:sp>
    </p:spTree>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87058CF2-4803-4338-9725-28AFA5E98532}" type="datetimeFigureOut">
              <a:rPr lang="ru-RU" smtClean="0"/>
              <a:t>26.12.2022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24A9B78-7FF3-4588-9878-BF60E7FA8485}" type="slidenum">
              <a:rPr lang="ru-RU" smtClean="0"/>
              <a:t>‹#›</a:t>
            </a:fld>
            <a:endParaRPr lang="ru-RU"/>
          </a:p>
        </p:txBody>
      </p:sp>
    </p:spTree>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058CF2-4803-4338-9725-28AFA5E98532}" type="datetimeFigureOut">
              <a:rPr lang="ru-RU" smtClean="0"/>
              <a:t>26.12.2022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24A9B78-7FF3-4588-9878-BF60E7FA8485}" type="slidenum">
              <a:rPr lang="ru-RU" smtClean="0"/>
              <a:t>‹#›</a:t>
            </a:fld>
            <a:endParaRPr lang="ru-RU"/>
          </a:p>
        </p:txBody>
      </p:sp>
    </p:spTree>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87058CF2-4803-4338-9725-28AFA5E98532}" type="datetimeFigureOut">
              <a:rPr lang="ru-RU" smtClean="0"/>
              <a:t>26.12.2022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A9B78-7FF3-4588-9878-BF60E7FA8485}" type="slidenum">
              <a:rPr lang="ru-RU" smtClean="0"/>
              <a:t>‹#›</a:t>
            </a:fld>
            <a:endParaRPr lang="ru-RU"/>
          </a:p>
        </p:txBody>
      </p:sp>
    </p:spTree>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87058CF2-4803-4338-9725-28AFA5E98532}" type="datetimeFigureOut">
              <a:rPr lang="ru-RU" smtClean="0"/>
              <a:t>26.12.2022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224A9B78-7FF3-4588-9878-BF60E7FA8485}" type="slidenum">
              <a:rPr lang="ru-RU" smtClean="0"/>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7058CF2-4803-4338-9725-28AFA5E98532}" type="datetimeFigureOut">
              <a:rPr lang="ru-RU" smtClean="0"/>
              <a:t>26.12.2022</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24A9B78-7FF3-4588-9878-BF60E7FA8485}" type="slidenum">
              <a:rPr lang="ru-RU" smtClean="0"/>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heel spokes="1"/>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be.trade@mfa.gov.b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ur-lex.europa.eu/legal-content/EN/TXT/?uri=CELEX:02012D0642-20220720" TargetMode="External"/><Relationship Id="rId2" Type="http://schemas.openxmlformats.org/officeDocument/2006/relationships/hyperlink" Target="https://eur-lex.europa.eu/legal-content/EN/TXT/?uri=CELEX:02006R0765-20220720" TargetMode="External"/><Relationship Id="rId1" Type="http://schemas.openxmlformats.org/officeDocument/2006/relationships/slideLayout" Target="../slideLayouts/slideLayout2.xml"/><Relationship Id="rId5" Type="http://schemas.openxmlformats.org/officeDocument/2006/relationships/hyperlink" Target="https://finance.ec.europa.eu/eu-and-world/sanctions-restrictive-measures/sanctions-adopted-following-russias-military-aggression-against-ukraine/frequently-asked-questions-sanctions-against-russia_en" TargetMode="External"/><Relationship Id="rId4" Type="http://schemas.openxmlformats.org/officeDocument/2006/relationships/hyperlink" Target="https://belgium.mfa.gov.by/ru/exportby/re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Прямоугольник 7"/>
          <p:cNvSpPr/>
          <p:nvPr/>
        </p:nvSpPr>
        <p:spPr>
          <a:xfrm>
            <a:off x="755576" y="1412776"/>
            <a:ext cx="7848872" cy="2585323"/>
          </a:xfrm>
          <a:prstGeom prst="rect">
            <a:avLst/>
          </a:prstGeom>
        </p:spPr>
        <p:txBody>
          <a:bodyPr wrap="square">
            <a:spAutoFit/>
          </a:bodyPr>
          <a:lstStyle/>
          <a:p>
            <a:pPr algn="ctr">
              <a:lnSpc>
                <a:spcPct val="90000"/>
              </a:lnSpc>
              <a:spcAft>
                <a:spcPts val="0"/>
              </a:spcAft>
            </a:pPr>
            <a:r>
              <a:rPr lang="ru-RU" sz="6000" b="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Санкции ЕС в отношении Республики Беларусь</a:t>
            </a:r>
            <a:endParaRPr lang="ru-RU" sz="60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Прямоугольник 8"/>
          <p:cNvSpPr/>
          <p:nvPr/>
        </p:nvSpPr>
        <p:spPr>
          <a:xfrm>
            <a:off x="2627784" y="4581128"/>
            <a:ext cx="6302099" cy="1903470"/>
          </a:xfrm>
          <a:prstGeom prst="rect">
            <a:avLst/>
          </a:prstGeom>
        </p:spPr>
        <p:txBody>
          <a:bodyPr wrap="square">
            <a:spAutoFit/>
          </a:bodyPr>
          <a:lstStyle/>
          <a:p>
            <a:pPr algn="ctr">
              <a:spcAft>
                <a:spcPts val="0"/>
              </a:spcAft>
            </a:pPr>
            <a:r>
              <a:rPr lang="ru-RU" sz="2800" b="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Постоянное  представительство </a:t>
            </a:r>
            <a:endParaRPr lang="en-US" sz="2800" b="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800" b="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800" b="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Беларуси при ЕС</a:t>
            </a:r>
          </a:p>
          <a:p>
            <a:pPr algn="ctr">
              <a:lnSpc>
                <a:spcPct val="107000"/>
              </a:lnSpc>
              <a:spcAft>
                <a:spcPts val="0"/>
              </a:spcAft>
            </a:pPr>
            <a:endParaRPr lang="ru-RU"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0"/>
              </a:spcAft>
            </a:pPr>
            <a:r>
              <a:rPr lang="fr-BE"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https</a:t>
            </a:r>
            <a:r>
              <a:rPr lang="fr-BE" b="1" dirty="0">
                <a:solidFill>
                  <a:schemeClr val="bg1"/>
                </a:solidFill>
                <a:latin typeface="Calibri" panose="020F0502020204030204" pitchFamily="34" charset="0"/>
                <a:ea typeface="Calibri" panose="020F0502020204030204" pitchFamily="34" charset="0"/>
                <a:cs typeface="Times New Roman" panose="02020603050405020304" pitchFamily="18" charset="0"/>
              </a:rPr>
              <a:t>://belgium.mfa.gov.by/ru</a:t>
            </a:r>
            <a:r>
              <a:rPr lang="fr-BE"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ru-RU"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be.trade@mfa.gov.by</a:t>
            </a:r>
            <a:endParaRPr lang="ru-RU"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9609438"/>
      </p:ext>
    </p:extLst>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10118"/>
            <a:ext cx="8229600" cy="780696"/>
          </a:xfrm>
        </p:spPr>
        <p:txBody>
          <a:bodyPr>
            <a:normAutofit fontScale="90000"/>
          </a:bodyPr>
          <a:lstStyle/>
          <a:p>
            <a:pPr algn="ctr"/>
            <a:r>
              <a:rPr lang="ru-RU" dirty="0" smtClean="0">
                <a:solidFill>
                  <a:schemeClr val="bg1"/>
                </a:solidFill>
              </a:rPr>
              <a:t>Применяемые термины</a:t>
            </a:r>
            <a:endParaRPr lang="ru-RU" dirty="0">
              <a:solidFill>
                <a:schemeClr val="bg1"/>
              </a:solidFill>
            </a:endParaRPr>
          </a:p>
        </p:txBody>
      </p:sp>
      <p:sp>
        <p:nvSpPr>
          <p:cNvPr id="3" name="Объект 2"/>
          <p:cNvSpPr>
            <a:spLocks noGrp="1"/>
          </p:cNvSpPr>
          <p:nvPr>
            <p:ph idx="1"/>
          </p:nvPr>
        </p:nvSpPr>
        <p:spPr>
          <a:xfrm>
            <a:off x="323528" y="3105834"/>
            <a:ext cx="7848872" cy="1200329"/>
          </a:xfrm>
        </p:spPr>
        <p:txBody>
          <a:bodyPr/>
          <a:lstStyle/>
          <a:p>
            <a:endParaRPr lang="ru-RU" dirty="0"/>
          </a:p>
          <a:p>
            <a:endParaRPr lang="ru-RU" dirty="0" smtClean="0"/>
          </a:p>
        </p:txBody>
      </p:sp>
      <p:sp>
        <p:nvSpPr>
          <p:cNvPr id="4" name="Прямоугольник 3"/>
          <p:cNvSpPr/>
          <p:nvPr/>
        </p:nvSpPr>
        <p:spPr>
          <a:xfrm>
            <a:off x="467544" y="1412776"/>
            <a:ext cx="184731" cy="532903"/>
          </a:xfrm>
          <a:prstGeom prst="rect">
            <a:avLst/>
          </a:prstGeom>
        </p:spPr>
        <p:txBody>
          <a:bodyPr wrap="none">
            <a:spAutoFit/>
          </a:bodyPr>
          <a:lstStyle/>
          <a:p>
            <a:pPr>
              <a:lnSpc>
                <a:spcPct val="107000"/>
              </a:lnSpc>
              <a:spcAft>
                <a:spcPts val="0"/>
              </a:spcAft>
            </a:pPr>
            <a:endParaRPr lang="ru-RU" sz="2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899592" y="1412776"/>
            <a:ext cx="7869560" cy="5078313"/>
          </a:xfrm>
          <a:prstGeom prst="rect">
            <a:avLst/>
          </a:prstGeom>
        </p:spPr>
        <p:txBody>
          <a:bodyPr wrap="square">
            <a:spAutoFit/>
          </a:bodyPr>
          <a:lstStyle/>
          <a:p>
            <a:pPr algn="just"/>
            <a:r>
              <a:rPr lang="ru-RU" sz="1700" dirty="0" smtClean="0">
                <a:solidFill>
                  <a:schemeClr val="accent1">
                    <a:lumMod val="75000"/>
                  </a:schemeClr>
                </a:solidFill>
              </a:rPr>
              <a:t>«</a:t>
            </a:r>
            <a:r>
              <a:rPr lang="ru-RU" sz="1700" b="1" dirty="0">
                <a:solidFill>
                  <a:schemeClr val="accent1">
                    <a:lumMod val="75000"/>
                  </a:schemeClr>
                </a:solidFill>
              </a:rPr>
              <a:t>Т</a:t>
            </a:r>
            <a:r>
              <a:rPr lang="ru-RU" sz="1700" b="1" dirty="0" smtClean="0">
                <a:solidFill>
                  <a:schemeClr val="accent1">
                    <a:lumMod val="75000"/>
                  </a:schemeClr>
                </a:solidFill>
              </a:rPr>
              <a:t>ехническая </a:t>
            </a:r>
            <a:r>
              <a:rPr lang="ru-RU" sz="1700" b="1" dirty="0">
                <a:solidFill>
                  <a:schemeClr val="accent1">
                    <a:lumMod val="75000"/>
                  </a:schemeClr>
                </a:solidFill>
              </a:rPr>
              <a:t>помощь</a:t>
            </a:r>
            <a:r>
              <a:rPr lang="ru-RU" sz="1700" dirty="0">
                <a:solidFill>
                  <a:schemeClr val="accent1">
                    <a:lumMod val="75000"/>
                  </a:schemeClr>
                </a:solidFill>
              </a:rPr>
              <a:t>» означает любую техническую поддержку, связанную с ремонтом, разработкой, производством, сборкой, тестированием, техническим обслуживанием или любыми другими техническими услугами, и может принимать такие формы, как инструктаж, консультации, обучение, передача рабочих знаний или навыков или консультационные услуги; включая словесные формы помощи</a:t>
            </a:r>
            <a:r>
              <a:rPr lang="ru-RU" sz="1700" dirty="0" smtClean="0">
                <a:solidFill>
                  <a:schemeClr val="accent1">
                    <a:lumMod val="75000"/>
                  </a:schemeClr>
                </a:solidFill>
              </a:rPr>
              <a:t>.</a:t>
            </a:r>
            <a:endParaRPr lang="en-US" sz="1700" dirty="0" smtClean="0">
              <a:solidFill>
                <a:schemeClr val="accent1">
                  <a:lumMod val="75000"/>
                </a:schemeClr>
              </a:solidFill>
            </a:endParaRPr>
          </a:p>
          <a:p>
            <a:pPr algn="just"/>
            <a:endParaRPr lang="ru-RU" sz="1700" dirty="0" smtClean="0">
              <a:solidFill>
                <a:schemeClr val="accent1">
                  <a:lumMod val="75000"/>
                </a:schemeClr>
              </a:solidFill>
            </a:endParaRPr>
          </a:p>
          <a:p>
            <a:pPr algn="just"/>
            <a:r>
              <a:rPr lang="ru-RU" sz="1700" dirty="0" smtClean="0">
                <a:solidFill>
                  <a:schemeClr val="accent1">
                    <a:lumMod val="75000"/>
                  </a:schemeClr>
                </a:solidFill>
              </a:rPr>
              <a:t>«</a:t>
            </a:r>
            <a:r>
              <a:rPr lang="ru-RU" sz="1700" b="1" dirty="0" smtClean="0">
                <a:solidFill>
                  <a:schemeClr val="accent1">
                    <a:lumMod val="75000"/>
                  </a:schemeClr>
                </a:solidFill>
              </a:rPr>
              <a:t>Финансирование </a:t>
            </a:r>
            <a:r>
              <a:rPr lang="ru-RU" sz="1700" b="1" dirty="0">
                <a:solidFill>
                  <a:schemeClr val="accent1">
                    <a:lumMod val="75000"/>
                  </a:schemeClr>
                </a:solidFill>
              </a:rPr>
              <a:t>или финансовая помощь</a:t>
            </a:r>
            <a:r>
              <a:rPr lang="ru-RU" sz="1700" dirty="0">
                <a:solidFill>
                  <a:schemeClr val="accent1">
                    <a:lumMod val="75000"/>
                  </a:schemeClr>
                </a:solidFill>
              </a:rPr>
              <a:t>» означает любое действие, независимо от выбранного средства, посредством которого заинтересованное лицо, организация или орган, условно или безусловно, распределяет или обязуется распределять свои собственные средства или экономические ресурсы, включая, помимо прочего, гранты, займы, гарантии, поручительства, облигации, аккредитивы, кредиты поставщиков, кредиты покупателю, импортные или экспортные авансы и все виды страхования и перестрахования, включая страхование экспортных кредитов; оплата, а также сроки и условия оплаты согласованной цены товара или услуги, произведенных в соответствии с обычной деловой практикой, не являются финансированием или финансовой помощью</a:t>
            </a:r>
            <a:r>
              <a:rPr lang="ru-RU" sz="1700" dirty="0" smtClean="0">
                <a:solidFill>
                  <a:schemeClr val="accent1">
                    <a:lumMod val="75000"/>
                  </a:schemeClr>
                </a:solidFill>
              </a:rPr>
              <a:t>.</a:t>
            </a:r>
            <a:endParaRPr lang="en-US" dirty="0">
              <a:solidFill>
                <a:schemeClr val="accent1">
                  <a:lumMod val="75000"/>
                </a:schemeClr>
              </a:solidFill>
            </a:endParaRPr>
          </a:p>
          <a:p>
            <a:endParaRPr lang="ru-RU" dirty="0"/>
          </a:p>
        </p:txBody>
      </p:sp>
    </p:spTree>
    <p:extLst>
      <p:ext uri="{BB962C8B-B14F-4D97-AF65-F5344CB8AC3E}">
        <p14:creationId xmlns:p14="http://schemas.microsoft.com/office/powerpoint/2010/main" val="2873998623"/>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10118"/>
            <a:ext cx="8229600" cy="780696"/>
          </a:xfrm>
        </p:spPr>
        <p:txBody>
          <a:bodyPr>
            <a:noAutofit/>
          </a:bodyPr>
          <a:lstStyle/>
          <a:p>
            <a:pPr algn="ctr">
              <a:lnSpc>
                <a:spcPct val="70000"/>
              </a:lnSpc>
            </a:pPr>
            <a:r>
              <a:rPr lang="ru-RU" sz="3200" dirty="0" smtClean="0">
                <a:solidFill>
                  <a:schemeClr val="bg1"/>
                </a:solidFill>
                <a:latin typeface="Times New Roman" panose="02020603050405020304" pitchFamily="18" charset="0"/>
                <a:cs typeface="Times New Roman" panose="02020603050405020304" pitchFamily="18" charset="0"/>
              </a:rPr>
              <a:t>Секторальные санкции: </a:t>
            </a:r>
            <a:br>
              <a:rPr lang="ru-RU" sz="3200" dirty="0" smtClean="0">
                <a:solidFill>
                  <a:schemeClr val="bg1"/>
                </a:solidFill>
                <a:latin typeface="Times New Roman" panose="02020603050405020304" pitchFamily="18" charset="0"/>
                <a:cs typeface="Times New Roman" panose="02020603050405020304" pitchFamily="18" charset="0"/>
              </a:rPr>
            </a:br>
            <a:r>
              <a:rPr lang="ru-RU" sz="3200" dirty="0" smtClean="0">
                <a:solidFill>
                  <a:schemeClr val="bg1"/>
                </a:solidFill>
                <a:latin typeface="Times New Roman" panose="02020603050405020304" pitchFamily="18" charset="0"/>
                <a:cs typeface="Times New Roman" panose="02020603050405020304" pitchFamily="18" charset="0"/>
              </a:rPr>
              <a:t>импорт в Беларусь</a:t>
            </a:r>
            <a:endParaRPr lang="ru-RU" sz="3200" dirty="0">
              <a:solidFill>
                <a:schemeClr val="bg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23528" y="3105834"/>
            <a:ext cx="7848872" cy="1200329"/>
          </a:xfrm>
        </p:spPr>
        <p:txBody>
          <a:bodyPr/>
          <a:lstStyle/>
          <a:p>
            <a:endParaRPr lang="ru-RU" dirty="0"/>
          </a:p>
          <a:p>
            <a:endParaRPr lang="ru-RU" dirty="0" smtClean="0"/>
          </a:p>
        </p:txBody>
      </p:sp>
      <p:sp>
        <p:nvSpPr>
          <p:cNvPr id="8" name="Rectangle 1"/>
          <p:cNvSpPr>
            <a:spLocks noChangeArrowheads="1"/>
          </p:cNvSpPr>
          <p:nvPr/>
        </p:nvSpPr>
        <p:spPr bwMode="auto">
          <a:xfrm>
            <a:off x="308676" y="2530349"/>
            <a:ext cx="9521058" cy="619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6" name="Таблица 5"/>
          <p:cNvGraphicFramePr>
            <a:graphicFrameLocks noGrp="1"/>
          </p:cNvGraphicFramePr>
          <p:nvPr>
            <p:extLst>
              <p:ext uri="{D42A27DB-BD31-4B8C-83A1-F6EECF244321}">
                <p14:modId xmlns:p14="http://schemas.microsoft.com/office/powerpoint/2010/main" val="3296194225"/>
              </p:ext>
            </p:extLst>
          </p:nvPr>
        </p:nvGraphicFramePr>
        <p:xfrm>
          <a:off x="308677" y="1340769"/>
          <a:ext cx="8727820" cy="5366103"/>
        </p:xfrm>
        <a:graphic>
          <a:graphicData uri="http://schemas.openxmlformats.org/drawingml/2006/table">
            <a:tbl>
              <a:tblPr firstRow="1" firstCol="1" bandRow="1">
                <a:tableStyleId>{5C22544A-7EE6-4342-B048-85BDC9FD1C3A}</a:tableStyleId>
              </a:tblPr>
              <a:tblGrid>
                <a:gridCol w="648232">
                  <a:extLst>
                    <a:ext uri="{9D8B030D-6E8A-4147-A177-3AD203B41FA5}">
                      <a16:colId xmlns:a16="http://schemas.microsoft.com/office/drawing/2014/main" val="818556520"/>
                    </a:ext>
                  </a:extLst>
                </a:gridCol>
                <a:gridCol w="2344352">
                  <a:extLst>
                    <a:ext uri="{9D8B030D-6E8A-4147-A177-3AD203B41FA5}">
                      <a16:colId xmlns:a16="http://schemas.microsoft.com/office/drawing/2014/main" val="357836339"/>
                    </a:ext>
                  </a:extLst>
                </a:gridCol>
                <a:gridCol w="1719572">
                  <a:extLst>
                    <a:ext uri="{9D8B030D-6E8A-4147-A177-3AD203B41FA5}">
                      <a16:colId xmlns:a16="http://schemas.microsoft.com/office/drawing/2014/main" val="709412931"/>
                    </a:ext>
                  </a:extLst>
                </a:gridCol>
                <a:gridCol w="4015664">
                  <a:extLst>
                    <a:ext uri="{9D8B030D-6E8A-4147-A177-3AD203B41FA5}">
                      <a16:colId xmlns:a16="http://schemas.microsoft.com/office/drawing/2014/main" val="2102870527"/>
                    </a:ext>
                  </a:extLst>
                </a:gridCol>
              </a:tblGrid>
              <a:tr h="498186">
                <a:tc>
                  <a:txBody>
                    <a:bodyPr/>
                    <a:lstStyle/>
                    <a:p>
                      <a:pPr>
                        <a:spcAft>
                          <a:spcPts val="0"/>
                        </a:spcAft>
                      </a:pPr>
                      <a:r>
                        <a:rPr lang="ru-RU" sz="1000" dirty="0">
                          <a:effectLst/>
                        </a:rPr>
                        <a:t>Статья регламента</a:t>
                      </a:r>
                      <a:endParaRPr lang="ru-RU" sz="1000" dirty="0">
                        <a:effectLst/>
                        <a:latin typeface="Calibri" panose="020F0502020204030204" pitchFamily="34" charset="0"/>
                        <a:cs typeface="Times New Roman" panose="02020603050405020304" pitchFamily="18" charset="0"/>
                      </a:endParaRPr>
                    </a:p>
                  </a:txBody>
                  <a:tcPr marL="48177" marR="48177" marT="0" marB="0"/>
                </a:tc>
                <a:tc>
                  <a:txBody>
                    <a:bodyPr/>
                    <a:lstStyle/>
                    <a:p>
                      <a:pPr>
                        <a:spcAft>
                          <a:spcPts val="0"/>
                        </a:spcAft>
                      </a:pPr>
                      <a:r>
                        <a:rPr lang="ru-RU" sz="1000">
                          <a:effectLst/>
                        </a:rPr>
                        <a:t>Наименование товара</a:t>
                      </a:r>
                    </a:p>
                    <a:p>
                      <a:pPr>
                        <a:spcAft>
                          <a:spcPts val="0"/>
                        </a:spcAft>
                      </a:pPr>
                      <a:r>
                        <a:rPr lang="ru-RU" sz="1000">
                          <a:effectLst/>
                        </a:rPr>
                        <a:t> </a:t>
                      </a:r>
                      <a:endParaRPr lang="ru-RU" sz="1000">
                        <a:effectLst/>
                        <a:latin typeface="Calibri" panose="020F0502020204030204" pitchFamily="34" charset="0"/>
                        <a:cs typeface="Times New Roman" panose="02020603050405020304" pitchFamily="18" charset="0"/>
                      </a:endParaRPr>
                    </a:p>
                  </a:txBody>
                  <a:tcPr marL="48177" marR="48177" marT="0" marB="0"/>
                </a:tc>
                <a:tc>
                  <a:txBody>
                    <a:bodyPr/>
                    <a:lstStyle/>
                    <a:p>
                      <a:pPr>
                        <a:spcAft>
                          <a:spcPts val="0"/>
                        </a:spcAft>
                      </a:pPr>
                      <a:r>
                        <a:rPr lang="ru-RU" sz="1000">
                          <a:effectLst/>
                        </a:rPr>
                        <a:t>Код ТН ВЭД</a:t>
                      </a:r>
                      <a:endParaRPr lang="ru-RU" sz="1000">
                        <a:effectLst/>
                        <a:latin typeface="Calibri" panose="020F0502020204030204" pitchFamily="34" charset="0"/>
                        <a:cs typeface="Times New Roman" panose="02020603050405020304" pitchFamily="18" charset="0"/>
                      </a:endParaRPr>
                    </a:p>
                  </a:txBody>
                  <a:tcPr marL="48177" marR="48177" marT="0" marB="0"/>
                </a:tc>
                <a:tc>
                  <a:txBody>
                    <a:bodyPr/>
                    <a:lstStyle/>
                    <a:p>
                      <a:pPr>
                        <a:spcAft>
                          <a:spcPts val="0"/>
                        </a:spcAft>
                      </a:pPr>
                      <a:r>
                        <a:rPr lang="ru-RU" sz="1000" dirty="0">
                          <a:effectLst/>
                        </a:rPr>
                        <a:t>Запрещенные операции</a:t>
                      </a:r>
                      <a:endParaRPr lang="ru-RU" sz="1000" dirty="0">
                        <a:effectLst/>
                        <a:latin typeface="Calibri" panose="020F0502020204030204" pitchFamily="34" charset="0"/>
                        <a:cs typeface="Times New Roman" panose="02020603050405020304" pitchFamily="18" charset="0"/>
                      </a:endParaRPr>
                    </a:p>
                  </a:txBody>
                  <a:tcPr marL="48177" marR="48177" marT="0" marB="0"/>
                </a:tc>
                <a:extLst>
                  <a:ext uri="{0D108BD9-81ED-4DB2-BD59-A6C34878D82A}">
                    <a16:rowId xmlns:a16="http://schemas.microsoft.com/office/drawing/2014/main" val="1675756446"/>
                  </a:ext>
                </a:extLst>
              </a:tr>
              <a:tr h="146674">
                <a:tc rowSpan="5">
                  <a:txBody>
                    <a:bodyPr/>
                    <a:lstStyle/>
                    <a:p>
                      <a:pPr>
                        <a:spcAft>
                          <a:spcPts val="0"/>
                        </a:spcAft>
                      </a:pPr>
                      <a:r>
                        <a:rPr lang="ru-RU" sz="1000" dirty="0">
                          <a:effectLst/>
                        </a:rPr>
                        <a:t>1g</a:t>
                      </a:r>
                      <a:endParaRPr lang="ru-RU" sz="1000" dirty="0">
                        <a:effectLst/>
                        <a:latin typeface="Calibri" panose="020F0502020204030204" pitchFamily="34" charset="0"/>
                        <a:cs typeface="Times New Roman" panose="02020603050405020304" pitchFamily="18" charset="0"/>
                      </a:endParaRPr>
                    </a:p>
                  </a:txBody>
                  <a:tcPr marL="48177" marR="48177" marT="0" marB="0"/>
                </a:tc>
                <a:tc rowSpan="5">
                  <a:txBody>
                    <a:bodyPr/>
                    <a:lstStyle/>
                    <a:p>
                      <a:pPr>
                        <a:spcAft>
                          <a:spcPts val="0"/>
                        </a:spcAft>
                      </a:pPr>
                      <a:r>
                        <a:rPr lang="ru-RU" sz="1200" dirty="0">
                          <a:solidFill>
                            <a:schemeClr val="accent1">
                              <a:lumMod val="75000"/>
                            </a:schemeClr>
                          </a:solidFill>
                          <a:effectLst/>
                        </a:rPr>
                        <a:t>Товары для производства или изготовления табачных продуктов: фильтры, бумага для сигарет, </a:t>
                      </a:r>
                      <a:r>
                        <a:rPr lang="ru-RU" sz="1200" dirty="0" err="1">
                          <a:solidFill>
                            <a:schemeClr val="accent1">
                              <a:lumMod val="75000"/>
                            </a:schemeClr>
                          </a:solidFill>
                          <a:effectLst/>
                        </a:rPr>
                        <a:t>ароматизаторы</a:t>
                      </a:r>
                      <a:r>
                        <a:rPr lang="ru-RU" sz="1200" dirty="0">
                          <a:solidFill>
                            <a:schemeClr val="accent1">
                              <a:lumMod val="75000"/>
                            </a:schemeClr>
                          </a:solidFill>
                          <a:effectLst/>
                        </a:rPr>
                        <a:t> для табака, оборудование, ножи и режущие лезвия  для машин</a:t>
                      </a:r>
                      <a:endParaRPr lang="ru-RU" sz="1200" dirty="0">
                        <a:solidFill>
                          <a:schemeClr val="accent1">
                            <a:lumMod val="75000"/>
                          </a:schemeClr>
                        </a:solidFill>
                        <a:effectLst/>
                        <a:latin typeface="Calibri" panose="020F0502020204030204" pitchFamily="34" charset="0"/>
                        <a:cs typeface="Times New Roman" panose="02020603050405020304" pitchFamily="18" charset="0"/>
                      </a:endParaRPr>
                    </a:p>
                  </a:txBody>
                  <a:tcPr marL="48177" marR="48177" marT="0" marB="0"/>
                </a:tc>
                <a:tc>
                  <a:txBody>
                    <a:bodyPr/>
                    <a:lstStyle/>
                    <a:p>
                      <a:pPr algn="ctr">
                        <a:lnSpc>
                          <a:spcPct val="107000"/>
                        </a:lnSpc>
                        <a:spcAft>
                          <a:spcPts val="0"/>
                        </a:spcAft>
                      </a:pPr>
                      <a:r>
                        <a:rPr lang="ru-RU" sz="1000" dirty="0">
                          <a:solidFill>
                            <a:schemeClr val="accent1">
                              <a:lumMod val="75000"/>
                            </a:schemeClr>
                          </a:solidFill>
                          <a:effectLst/>
                        </a:rPr>
                        <a:t>Из 4823 90  85</a:t>
                      </a:r>
                      <a:endParaRPr lang="ru-RU" sz="1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177" marR="48177" marT="0" marB="0"/>
                </a:tc>
                <a:tc rowSpan="6">
                  <a:txBody>
                    <a:bodyPr/>
                    <a:lstStyle/>
                    <a:p>
                      <a:pPr algn="just">
                        <a:spcAft>
                          <a:spcPts val="0"/>
                        </a:spcAft>
                      </a:pPr>
                      <a:r>
                        <a:rPr lang="ru-RU" sz="1200" dirty="0">
                          <a:solidFill>
                            <a:schemeClr val="accent1">
                              <a:lumMod val="75000"/>
                            </a:schemeClr>
                          </a:solidFill>
                          <a:effectLst/>
                        </a:rPr>
                        <a:t>1. продавать, поставлять, передавать или экспортировать товары, происходящие или не происходящие из ЕС, любому физическому или юридическому лицу, организации или органу в Беларуси или для использования в Беларуси.</a:t>
                      </a:r>
                    </a:p>
                    <a:p>
                      <a:pPr algn="just">
                        <a:spcAft>
                          <a:spcPts val="0"/>
                        </a:spcAft>
                      </a:pPr>
                      <a:r>
                        <a:rPr lang="ru-RU" sz="1200" dirty="0">
                          <a:solidFill>
                            <a:schemeClr val="accent1">
                              <a:lumMod val="75000"/>
                            </a:schemeClr>
                          </a:solidFill>
                          <a:effectLst/>
                        </a:rPr>
                        <a:t>2. оказывать, прямо или косвенно, техническую помощь, брокерские услуги, финансирование или финансовую помощь, включая производные финансовые инструменты, а также страхование и перестрахование, связанные с указанными запретами.</a:t>
                      </a:r>
                      <a:endParaRPr lang="ru-RU" sz="1200" dirty="0">
                        <a:solidFill>
                          <a:schemeClr val="accent1">
                            <a:lumMod val="75000"/>
                          </a:schemeClr>
                        </a:solidFill>
                        <a:effectLst/>
                        <a:latin typeface="Calibri" panose="020F0502020204030204" pitchFamily="34" charset="0"/>
                        <a:cs typeface="Times New Roman" panose="02020603050405020304" pitchFamily="18" charset="0"/>
                      </a:endParaRPr>
                    </a:p>
                  </a:txBody>
                  <a:tcPr marL="48177" marR="48177" marT="0" marB="0"/>
                </a:tc>
                <a:extLst>
                  <a:ext uri="{0D108BD9-81ED-4DB2-BD59-A6C34878D82A}">
                    <a16:rowId xmlns:a16="http://schemas.microsoft.com/office/drawing/2014/main" val="3521877502"/>
                  </a:ext>
                </a:extLst>
              </a:tr>
              <a:tr h="146674">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000" dirty="0">
                          <a:solidFill>
                            <a:schemeClr val="accent1">
                              <a:lumMod val="75000"/>
                            </a:schemeClr>
                          </a:solidFill>
                          <a:effectLst/>
                        </a:rPr>
                        <a:t>4813</a:t>
                      </a:r>
                      <a:endParaRPr lang="ru-RU" sz="1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177" marR="48177" marT="0" marB="0"/>
                </a:tc>
                <a:tc vMerge="1">
                  <a:txBody>
                    <a:bodyPr/>
                    <a:lstStyle/>
                    <a:p>
                      <a:endParaRPr lang="ru-RU"/>
                    </a:p>
                  </a:txBody>
                  <a:tcPr/>
                </a:tc>
                <a:extLst>
                  <a:ext uri="{0D108BD9-81ED-4DB2-BD59-A6C34878D82A}">
                    <a16:rowId xmlns:a16="http://schemas.microsoft.com/office/drawing/2014/main" val="2587318659"/>
                  </a:ext>
                </a:extLst>
              </a:tr>
              <a:tr h="146674">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000">
                          <a:solidFill>
                            <a:schemeClr val="accent1">
                              <a:lumMod val="75000"/>
                            </a:schemeClr>
                          </a:solidFill>
                          <a:effectLst/>
                        </a:rPr>
                        <a:t>Из 3302 90</a:t>
                      </a:r>
                      <a:endParaRPr lang="ru-RU" sz="100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177" marR="48177" marT="0" marB="0"/>
                </a:tc>
                <a:tc vMerge="1">
                  <a:txBody>
                    <a:bodyPr/>
                    <a:lstStyle/>
                    <a:p>
                      <a:endParaRPr lang="ru-RU"/>
                    </a:p>
                  </a:txBody>
                  <a:tcPr/>
                </a:tc>
                <a:extLst>
                  <a:ext uri="{0D108BD9-81ED-4DB2-BD59-A6C34878D82A}">
                    <a16:rowId xmlns:a16="http://schemas.microsoft.com/office/drawing/2014/main" val="4216456737"/>
                  </a:ext>
                </a:extLst>
              </a:tr>
              <a:tr h="146674">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000" dirty="0">
                          <a:solidFill>
                            <a:schemeClr val="accent1">
                              <a:lumMod val="75000"/>
                            </a:schemeClr>
                          </a:solidFill>
                          <a:effectLst/>
                        </a:rPr>
                        <a:t>8478</a:t>
                      </a:r>
                      <a:endParaRPr lang="ru-RU" sz="1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177" marR="48177" marT="0" marB="0"/>
                </a:tc>
                <a:tc vMerge="1">
                  <a:txBody>
                    <a:bodyPr/>
                    <a:lstStyle/>
                    <a:p>
                      <a:endParaRPr lang="ru-RU"/>
                    </a:p>
                  </a:txBody>
                  <a:tcPr/>
                </a:tc>
                <a:extLst>
                  <a:ext uri="{0D108BD9-81ED-4DB2-BD59-A6C34878D82A}">
                    <a16:rowId xmlns:a16="http://schemas.microsoft.com/office/drawing/2014/main" val="193486926"/>
                  </a:ext>
                </a:extLst>
              </a:tr>
              <a:tr h="606174">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000" dirty="0">
                          <a:solidFill>
                            <a:schemeClr val="accent1">
                              <a:lumMod val="75000"/>
                            </a:schemeClr>
                          </a:solidFill>
                          <a:effectLst/>
                        </a:rPr>
                        <a:t>из 8208 90 00 ТН ВЭД</a:t>
                      </a:r>
                      <a:endParaRPr lang="ru-RU" sz="1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177" marR="48177" marT="0" marB="0"/>
                </a:tc>
                <a:tc vMerge="1">
                  <a:txBody>
                    <a:bodyPr/>
                    <a:lstStyle/>
                    <a:p>
                      <a:endParaRPr lang="ru-RU"/>
                    </a:p>
                  </a:txBody>
                  <a:tcPr/>
                </a:tc>
                <a:extLst>
                  <a:ext uri="{0D108BD9-81ED-4DB2-BD59-A6C34878D82A}">
                    <a16:rowId xmlns:a16="http://schemas.microsoft.com/office/drawing/2014/main" val="2532046488"/>
                  </a:ext>
                </a:extLst>
              </a:tr>
              <a:tr h="1414911">
                <a:tc>
                  <a:txBody>
                    <a:bodyPr/>
                    <a:lstStyle/>
                    <a:p>
                      <a:pPr>
                        <a:spcAft>
                          <a:spcPts val="0"/>
                        </a:spcAft>
                      </a:pPr>
                      <a:r>
                        <a:rPr lang="ru-RU" sz="1000" dirty="0">
                          <a:effectLst/>
                        </a:rPr>
                        <a:t>1</a:t>
                      </a:r>
                      <a:r>
                        <a:rPr lang="en-US" sz="1000" dirty="0">
                          <a:effectLst/>
                        </a:rPr>
                        <a:t>s</a:t>
                      </a:r>
                      <a:endParaRPr lang="ru-RU" sz="1000" dirty="0">
                        <a:effectLst/>
                        <a:latin typeface="Calibri" panose="020F0502020204030204" pitchFamily="34" charset="0"/>
                        <a:cs typeface="Times New Roman" panose="02020603050405020304" pitchFamily="18" charset="0"/>
                      </a:endParaRPr>
                    </a:p>
                  </a:txBody>
                  <a:tcPr marL="48177" marR="48177" marT="0" marB="0"/>
                </a:tc>
                <a:tc>
                  <a:txBody>
                    <a:bodyPr/>
                    <a:lstStyle/>
                    <a:p>
                      <a:pPr algn="just">
                        <a:spcAft>
                          <a:spcPts val="0"/>
                        </a:spcAft>
                      </a:pPr>
                      <a:r>
                        <a:rPr lang="ru-RU" sz="1200" dirty="0">
                          <a:solidFill>
                            <a:schemeClr val="accent1">
                              <a:lumMod val="75000"/>
                            </a:schemeClr>
                          </a:solidFill>
                          <a:effectLst/>
                        </a:rPr>
                        <a:t>Машины и механизмы </a:t>
                      </a:r>
                      <a:endParaRPr lang="ru-RU" sz="1200" dirty="0">
                        <a:solidFill>
                          <a:schemeClr val="accent1">
                            <a:lumMod val="75000"/>
                          </a:schemeClr>
                        </a:solidFill>
                        <a:effectLst/>
                        <a:latin typeface="Calibri" panose="020F0502020204030204" pitchFamily="34" charset="0"/>
                        <a:cs typeface="Times New Roman" panose="02020603050405020304" pitchFamily="18" charset="0"/>
                      </a:endParaRPr>
                    </a:p>
                  </a:txBody>
                  <a:tcPr marL="48177" marR="48177" marT="0" marB="0"/>
                </a:tc>
                <a:tc>
                  <a:txBody>
                    <a:bodyPr/>
                    <a:lstStyle/>
                    <a:p>
                      <a:pPr algn="ctr">
                        <a:spcAft>
                          <a:spcPts val="0"/>
                        </a:spcAft>
                      </a:pPr>
                      <a:r>
                        <a:rPr lang="ru-RU" sz="1000" dirty="0">
                          <a:solidFill>
                            <a:schemeClr val="accent1">
                              <a:lumMod val="75000"/>
                            </a:schemeClr>
                          </a:solidFill>
                          <a:effectLst/>
                        </a:rPr>
                        <a:t>8401-8402, 8404-8410, 8412-8413, 8415-8416, из 8418, 8421-8421, из 8422, 8423-8431, 8439-8445, 8447-8449 00 00, 8453-8455, 8457-8458, 8466-8468, 8471, 8474-8475, 8477, 8479-8484, 8501-8505, 8507, 8511, 8414, 8529, 8537-8539, 8544-8545, 8547, 8548</a:t>
                      </a:r>
                      <a:endParaRPr lang="ru-RU" sz="1000" dirty="0">
                        <a:solidFill>
                          <a:schemeClr val="accent1">
                            <a:lumMod val="75000"/>
                          </a:schemeClr>
                        </a:solidFill>
                        <a:effectLst/>
                        <a:latin typeface="Calibri" panose="020F0502020204030204" pitchFamily="34" charset="0"/>
                        <a:cs typeface="Times New Roman" panose="02020603050405020304" pitchFamily="18" charset="0"/>
                      </a:endParaRPr>
                    </a:p>
                  </a:txBody>
                  <a:tcPr marL="48177" marR="48177" marT="0" marB="0"/>
                </a:tc>
                <a:tc vMerge="1">
                  <a:txBody>
                    <a:bodyPr/>
                    <a:lstStyle/>
                    <a:p>
                      <a:endParaRPr lang="ru-RU"/>
                    </a:p>
                  </a:txBody>
                  <a:tcPr/>
                </a:tc>
                <a:extLst>
                  <a:ext uri="{0D108BD9-81ED-4DB2-BD59-A6C34878D82A}">
                    <a16:rowId xmlns:a16="http://schemas.microsoft.com/office/drawing/2014/main" val="3354687759"/>
                  </a:ext>
                </a:extLst>
              </a:tr>
              <a:tr h="2006600">
                <a:tc>
                  <a:txBody>
                    <a:bodyPr/>
                    <a:lstStyle/>
                    <a:p>
                      <a:pPr>
                        <a:spcAft>
                          <a:spcPts val="0"/>
                        </a:spcAft>
                      </a:pPr>
                      <a:r>
                        <a:rPr lang="ru-RU" sz="1000" dirty="0">
                          <a:effectLst/>
                        </a:rPr>
                        <a:t>1а-1</a:t>
                      </a:r>
                      <a:r>
                        <a:rPr lang="en-US" sz="1000" dirty="0">
                          <a:effectLst/>
                        </a:rPr>
                        <a:t>fa</a:t>
                      </a:r>
                      <a:endParaRPr lang="ru-RU" sz="1000" dirty="0">
                        <a:effectLst/>
                        <a:latin typeface="Calibri" panose="020F0502020204030204" pitchFamily="34" charset="0"/>
                        <a:cs typeface="Times New Roman" panose="02020603050405020304" pitchFamily="18" charset="0"/>
                      </a:endParaRPr>
                    </a:p>
                  </a:txBody>
                  <a:tcPr marL="48177" marR="48177" marT="0" marB="0"/>
                </a:tc>
                <a:tc>
                  <a:txBody>
                    <a:bodyPr/>
                    <a:lstStyle/>
                    <a:p>
                      <a:pPr>
                        <a:spcAft>
                          <a:spcPts val="0"/>
                        </a:spcAft>
                      </a:pPr>
                      <a:r>
                        <a:rPr lang="ru-RU" sz="1200" dirty="0">
                          <a:solidFill>
                            <a:schemeClr val="accent1">
                              <a:lumMod val="75000"/>
                            </a:schemeClr>
                          </a:solidFill>
                          <a:effectLst/>
                        </a:rPr>
                        <a:t>Товары двойного назначения, товары и технологии, включенные в Общий военный перечень ЕС, товары и технологии, способствующие совершенствованию военно-технического, оборонного секторов и сектора безопасности Беларуси согласно приложению</a:t>
                      </a:r>
                    </a:p>
                    <a:p>
                      <a:pPr>
                        <a:spcAft>
                          <a:spcPts val="0"/>
                        </a:spcAft>
                      </a:pPr>
                      <a:r>
                        <a:rPr lang="ru-RU" sz="1200" dirty="0">
                          <a:solidFill>
                            <a:schemeClr val="accent1">
                              <a:lumMod val="75000"/>
                            </a:schemeClr>
                          </a:solidFill>
                          <a:effectLst/>
                        </a:rPr>
                        <a:t> </a:t>
                      </a:r>
                    </a:p>
                    <a:p>
                      <a:pPr>
                        <a:spcAft>
                          <a:spcPts val="0"/>
                        </a:spcAft>
                      </a:pPr>
                      <a:r>
                        <a:rPr lang="ru-RU" sz="1200" dirty="0">
                          <a:solidFill>
                            <a:schemeClr val="accent1">
                              <a:lumMod val="75000"/>
                            </a:schemeClr>
                          </a:solidFill>
                          <a:effectLst/>
                        </a:rPr>
                        <a:t> </a:t>
                      </a:r>
                      <a:endParaRPr lang="ru-RU" sz="1200" dirty="0">
                        <a:solidFill>
                          <a:schemeClr val="accent1">
                            <a:lumMod val="75000"/>
                          </a:schemeClr>
                        </a:solidFill>
                        <a:effectLst/>
                        <a:latin typeface="Calibri" panose="020F0502020204030204" pitchFamily="34" charset="0"/>
                        <a:cs typeface="Times New Roman" panose="02020603050405020304" pitchFamily="18" charset="0"/>
                      </a:endParaRPr>
                    </a:p>
                  </a:txBody>
                  <a:tcPr marL="48177" marR="48177" marT="0" marB="0"/>
                </a:tc>
                <a:tc>
                  <a:txBody>
                    <a:bodyPr/>
                    <a:lstStyle/>
                    <a:p>
                      <a:pPr algn="ctr">
                        <a:spcAft>
                          <a:spcPts val="0"/>
                        </a:spcAft>
                      </a:pPr>
                      <a:r>
                        <a:rPr lang="ru-RU" sz="1200" dirty="0">
                          <a:solidFill>
                            <a:schemeClr val="accent1">
                              <a:lumMod val="75000"/>
                            </a:schemeClr>
                          </a:solidFill>
                          <a:effectLst/>
                        </a:rPr>
                        <a:t> </a:t>
                      </a:r>
                      <a:endParaRPr lang="ru-RU" sz="1200" dirty="0">
                        <a:solidFill>
                          <a:schemeClr val="accent1">
                            <a:lumMod val="75000"/>
                          </a:schemeClr>
                        </a:solidFill>
                        <a:effectLst/>
                        <a:latin typeface="Calibri" panose="020F0502020204030204" pitchFamily="34" charset="0"/>
                        <a:cs typeface="Times New Roman" panose="02020603050405020304" pitchFamily="18" charset="0"/>
                      </a:endParaRPr>
                    </a:p>
                  </a:txBody>
                  <a:tcPr marL="48177" marR="48177" marT="0" marB="0"/>
                </a:tc>
                <a:tc>
                  <a:txBody>
                    <a:bodyPr/>
                    <a:lstStyle/>
                    <a:p>
                      <a:pPr>
                        <a:spcAft>
                          <a:spcPts val="0"/>
                        </a:spcAft>
                      </a:pPr>
                      <a:r>
                        <a:rPr lang="ru-RU" sz="1200" dirty="0">
                          <a:solidFill>
                            <a:schemeClr val="accent1">
                              <a:lumMod val="75000"/>
                            </a:schemeClr>
                          </a:solidFill>
                          <a:effectLst/>
                        </a:rPr>
                        <a:t>См. регламент</a:t>
                      </a:r>
                      <a:endParaRPr lang="ru-RU" sz="1200" dirty="0">
                        <a:solidFill>
                          <a:schemeClr val="accent1">
                            <a:lumMod val="75000"/>
                          </a:schemeClr>
                        </a:solidFill>
                        <a:effectLst/>
                        <a:latin typeface="Calibri" panose="020F0502020204030204" pitchFamily="34" charset="0"/>
                        <a:cs typeface="Times New Roman" panose="02020603050405020304" pitchFamily="18" charset="0"/>
                      </a:endParaRPr>
                    </a:p>
                  </a:txBody>
                  <a:tcPr marL="48177" marR="48177" marT="0" marB="0"/>
                </a:tc>
                <a:extLst>
                  <a:ext uri="{0D108BD9-81ED-4DB2-BD59-A6C34878D82A}">
                    <a16:rowId xmlns:a16="http://schemas.microsoft.com/office/drawing/2014/main" val="3800933327"/>
                  </a:ext>
                </a:extLst>
              </a:tr>
            </a:tbl>
          </a:graphicData>
        </a:graphic>
      </p:graphicFrame>
    </p:spTree>
    <p:extLst>
      <p:ext uri="{BB962C8B-B14F-4D97-AF65-F5344CB8AC3E}">
        <p14:creationId xmlns:p14="http://schemas.microsoft.com/office/powerpoint/2010/main" val="511997320"/>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10118"/>
            <a:ext cx="8229600" cy="780696"/>
          </a:xfrm>
        </p:spPr>
        <p:txBody>
          <a:bodyPr>
            <a:normAutofit fontScale="90000"/>
          </a:bodyPr>
          <a:lstStyle/>
          <a:p>
            <a:pPr algn="ctr"/>
            <a:r>
              <a:rPr lang="ru-RU" dirty="0" smtClean="0">
                <a:solidFill>
                  <a:schemeClr val="bg1"/>
                </a:solidFill>
              </a:rPr>
              <a:t>Санкции в финансовой сфере</a:t>
            </a:r>
            <a:endParaRPr lang="ru-RU" dirty="0">
              <a:solidFill>
                <a:schemeClr val="bg1"/>
              </a:solidFill>
            </a:endParaRPr>
          </a:p>
        </p:txBody>
      </p:sp>
      <p:sp>
        <p:nvSpPr>
          <p:cNvPr id="3" name="Объект 2"/>
          <p:cNvSpPr>
            <a:spLocks noGrp="1"/>
          </p:cNvSpPr>
          <p:nvPr>
            <p:ph idx="1"/>
          </p:nvPr>
        </p:nvSpPr>
        <p:spPr>
          <a:xfrm>
            <a:off x="323528" y="3105834"/>
            <a:ext cx="7848872" cy="1200329"/>
          </a:xfrm>
        </p:spPr>
        <p:txBody>
          <a:bodyPr/>
          <a:lstStyle/>
          <a:p>
            <a:endParaRPr lang="ru-RU" dirty="0"/>
          </a:p>
          <a:p>
            <a:endParaRPr lang="ru-RU" dirty="0" smtClean="0"/>
          </a:p>
        </p:txBody>
      </p:sp>
      <p:sp>
        <p:nvSpPr>
          <p:cNvPr id="5" name="Прямоугольник 4"/>
          <p:cNvSpPr/>
          <p:nvPr/>
        </p:nvSpPr>
        <p:spPr>
          <a:xfrm>
            <a:off x="1352328" y="1412776"/>
            <a:ext cx="7416824" cy="4801314"/>
          </a:xfrm>
          <a:prstGeom prst="rect">
            <a:avLst/>
          </a:prstGeom>
        </p:spPr>
        <p:txBody>
          <a:bodyPr wrap="square">
            <a:spAutoFit/>
          </a:bodyPr>
          <a:lstStyle/>
          <a:p>
            <a:pPr algn="just"/>
            <a:r>
              <a:rPr lang="ru-RU" dirty="0">
                <a:solidFill>
                  <a:schemeClr val="accent1">
                    <a:lumMod val="75000"/>
                  </a:schemeClr>
                </a:solidFill>
              </a:rPr>
              <a:t>Включают ограничения, относящиеся к:</a:t>
            </a:r>
          </a:p>
          <a:p>
            <a:pPr algn="just"/>
            <a:r>
              <a:rPr lang="ru-RU" dirty="0">
                <a:solidFill>
                  <a:schemeClr val="accent1">
                    <a:lumMod val="75000"/>
                  </a:schemeClr>
                </a:solidFill>
              </a:rPr>
              <a:t>-	переводным ценным бумагам (статьи 1j, 1jb, 1x, 1y);</a:t>
            </a:r>
          </a:p>
          <a:p>
            <a:pPr algn="just"/>
            <a:r>
              <a:rPr lang="ru-RU" dirty="0">
                <a:solidFill>
                  <a:schemeClr val="accent1">
                    <a:lumMod val="75000"/>
                  </a:schemeClr>
                </a:solidFill>
              </a:rPr>
              <a:t>-	транзакциям, связанным с управлением активами и резервами Национального Банка (статья 1ja);</a:t>
            </a:r>
          </a:p>
          <a:p>
            <a:pPr algn="just"/>
            <a:r>
              <a:rPr lang="ru-RU" dirty="0">
                <a:solidFill>
                  <a:schemeClr val="accent1">
                    <a:lumMod val="75000"/>
                  </a:schemeClr>
                </a:solidFill>
              </a:rPr>
              <a:t>-	займам и кредитам со сроком погашения более 90 дней (статья 1k);</a:t>
            </a:r>
          </a:p>
          <a:p>
            <a:pPr algn="just"/>
            <a:r>
              <a:rPr lang="ru-RU" dirty="0">
                <a:solidFill>
                  <a:schemeClr val="accent1">
                    <a:lumMod val="75000"/>
                  </a:schemeClr>
                </a:solidFill>
              </a:rPr>
              <a:t>-	</a:t>
            </a:r>
            <a:r>
              <a:rPr lang="ru-RU" b="1" dirty="0">
                <a:solidFill>
                  <a:schemeClr val="accent1">
                    <a:lumMod val="75000"/>
                  </a:schemeClr>
                </a:solidFill>
              </a:rPr>
              <a:t>страхованию и перестрахованию </a:t>
            </a:r>
            <a:r>
              <a:rPr lang="ru-RU" dirty="0">
                <a:solidFill>
                  <a:schemeClr val="accent1">
                    <a:lumMod val="75000"/>
                  </a:schemeClr>
                </a:solidFill>
              </a:rPr>
              <a:t>(статья 1l);</a:t>
            </a:r>
          </a:p>
          <a:p>
            <a:pPr algn="just"/>
            <a:r>
              <a:rPr lang="ru-RU" dirty="0">
                <a:solidFill>
                  <a:schemeClr val="accent1">
                    <a:lumMod val="75000"/>
                  </a:schemeClr>
                </a:solidFill>
              </a:rPr>
              <a:t>-	</a:t>
            </a:r>
            <a:r>
              <a:rPr lang="ru-RU" b="1" dirty="0" smtClean="0">
                <a:solidFill>
                  <a:schemeClr val="accent1">
                    <a:lumMod val="75000"/>
                  </a:schemeClr>
                </a:solidFill>
              </a:rPr>
              <a:t>государственной</a:t>
            </a:r>
            <a:r>
              <a:rPr lang="ru-RU" dirty="0" smtClean="0">
                <a:solidFill>
                  <a:schemeClr val="accent1">
                    <a:lumMod val="75000"/>
                  </a:schemeClr>
                </a:solidFill>
              </a:rPr>
              <a:t> </a:t>
            </a:r>
            <a:r>
              <a:rPr lang="ru-RU" b="1" dirty="0" smtClean="0">
                <a:solidFill>
                  <a:schemeClr val="accent1">
                    <a:lumMod val="75000"/>
                  </a:schemeClr>
                </a:solidFill>
              </a:rPr>
              <a:t>финансовой </a:t>
            </a:r>
            <a:r>
              <a:rPr lang="ru-RU" b="1" dirty="0">
                <a:solidFill>
                  <a:schemeClr val="accent1">
                    <a:lumMod val="75000"/>
                  </a:schemeClr>
                </a:solidFill>
              </a:rPr>
              <a:t>помощи в торговле и инвестировании в Беларусь </a:t>
            </a:r>
            <a:r>
              <a:rPr lang="ru-RU" dirty="0">
                <a:solidFill>
                  <a:schemeClr val="accent1">
                    <a:lumMod val="75000"/>
                  </a:schemeClr>
                </a:solidFill>
              </a:rPr>
              <a:t>(статья 1t);</a:t>
            </a:r>
          </a:p>
          <a:p>
            <a:pPr algn="just"/>
            <a:r>
              <a:rPr lang="ru-RU" dirty="0">
                <a:solidFill>
                  <a:schemeClr val="accent1">
                    <a:lumMod val="75000"/>
                  </a:schemeClr>
                </a:solidFill>
              </a:rPr>
              <a:t>-	</a:t>
            </a:r>
            <a:r>
              <a:rPr lang="ru-RU" b="1" dirty="0">
                <a:solidFill>
                  <a:schemeClr val="accent1">
                    <a:lumMod val="75000"/>
                  </a:schemeClr>
                </a:solidFill>
              </a:rPr>
              <a:t>депозитам гр-н </a:t>
            </a:r>
            <a:r>
              <a:rPr lang="ru-RU" b="1" dirty="0" smtClean="0">
                <a:solidFill>
                  <a:schemeClr val="accent1">
                    <a:lumMod val="75000"/>
                  </a:schemeClr>
                </a:solidFill>
              </a:rPr>
              <a:t>Беларуси</a:t>
            </a:r>
            <a:r>
              <a:rPr lang="ru-RU" b="1" dirty="0">
                <a:solidFill>
                  <a:schemeClr val="accent1">
                    <a:lumMod val="75000"/>
                  </a:schemeClr>
                </a:solidFill>
              </a:rPr>
              <a:t>, юридических лиц в сумме, превышающей 100 000 евро </a:t>
            </a:r>
            <a:r>
              <a:rPr lang="ru-RU" dirty="0">
                <a:solidFill>
                  <a:schemeClr val="accent1">
                    <a:lumMod val="75000"/>
                  </a:schemeClr>
                </a:solidFill>
              </a:rPr>
              <a:t>(статья 1u);</a:t>
            </a:r>
          </a:p>
          <a:p>
            <a:pPr algn="just"/>
            <a:r>
              <a:rPr lang="ru-RU" dirty="0">
                <a:solidFill>
                  <a:schemeClr val="accent1">
                    <a:lumMod val="75000"/>
                  </a:schemeClr>
                </a:solidFill>
              </a:rPr>
              <a:t>-	поставкам в Беларусь банкнот официальных валют стран-членов ЕС  (статья 1za);</a:t>
            </a:r>
          </a:p>
          <a:p>
            <a:pPr algn="just"/>
            <a:r>
              <a:rPr lang="ru-RU" dirty="0">
                <a:solidFill>
                  <a:schemeClr val="accent1">
                    <a:lumMod val="75000"/>
                  </a:schemeClr>
                </a:solidFill>
              </a:rPr>
              <a:t>-	</a:t>
            </a:r>
            <a:r>
              <a:rPr lang="ru-RU" b="1" dirty="0">
                <a:solidFill>
                  <a:schemeClr val="accent1">
                    <a:lumMod val="75000"/>
                  </a:schemeClr>
                </a:solidFill>
              </a:rPr>
              <a:t>отключением от SWIFT </a:t>
            </a:r>
            <a:r>
              <a:rPr lang="ru-RU" dirty="0">
                <a:solidFill>
                  <a:schemeClr val="accent1">
                    <a:lumMod val="75000"/>
                  </a:schemeClr>
                </a:solidFill>
              </a:rPr>
              <a:t>4 белорусских банков: </a:t>
            </a:r>
            <a:r>
              <a:rPr lang="ru-RU" dirty="0" err="1">
                <a:solidFill>
                  <a:schemeClr val="accent1">
                    <a:lumMod val="75000"/>
                  </a:schemeClr>
                </a:solidFill>
              </a:rPr>
              <a:t>Белагропромбанк</a:t>
            </a:r>
            <a:r>
              <a:rPr lang="ru-RU" dirty="0">
                <a:solidFill>
                  <a:schemeClr val="accent1">
                    <a:lumMod val="75000"/>
                  </a:schemeClr>
                </a:solidFill>
              </a:rPr>
              <a:t>, Банк </a:t>
            </a:r>
            <a:r>
              <a:rPr lang="ru-RU" dirty="0" err="1">
                <a:solidFill>
                  <a:schemeClr val="accent1">
                    <a:lumMod val="75000"/>
                  </a:schemeClr>
                </a:solidFill>
              </a:rPr>
              <a:t>Дабрабыт</a:t>
            </a:r>
            <a:r>
              <a:rPr lang="ru-RU" dirty="0">
                <a:solidFill>
                  <a:schemeClr val="accent1">
                    <a:lumMod val="75000"/>
                  </a:schemeClr>
                </a:solidFill>
              </a:rPr>
              <a:t>, Банк развития Республики Беларусь, </a:t>
            </a:r>
            <a:r>
              <a:rPr lang="ru-RU" dirty="0" err="1">
                <a:solidFill>
                  <a:schemeClr val="accent1">
                    <a:lumMod val="75000"/>
                  </a:schemeClr>
                </a:solidFill>
              </a:rPr>
              <a:t>Белинвестбанк</a:t>
            </a:r>
            <a:r>
              <a:rPr lang="ru-RU" dirty="0">
                <a:solidFill>
                  <a:schemeClr val="accent1">
                    <a:lumMod val="75000"/>
                  </a:schemeClr>
                </a:solidFill>
              </a:rPr>
              <a:t> (статья 1 </a:t>
            </a:r>
            <a:r>
              <a:rPr lang="ru-RU" dirty="0" err="1">
                <a:solidFill>
                  <a:schemeClr val="accent1">
                    <a:lumMod val="75000"/>
                  </a:schemeClr>
                </a:solidFill>
              </a:rPr>
              <a:t>zb</a:t>
            </a:r>
            <a:r>
              <a:rPr lang="ru-RU" dirty="0">
                <a:solidFill>
                  <a:schemeClr val="accent1">
                    <a:lumMod val="75000"/>
                  </a:schemeClr>
                </a:solidFill>
              </a:rPr>
              <a:t>).</a:t>
            </a:r>
          </a:p>
          <a:p>
            <a:endParaRPr lang="ru-RU" dirty="0"/>
          </a:p>
        </p:txBody>
      </p:sp>
    </p:spTree>
    <p:extLst>
      <p:ext uri="{BB962C8B-B14F-4D97-AF65-F5344CB8AC3E}">
        <p14:creationId xmlns:p14="http://schemas.microsoft.com/office/powerpoint/2010/main" val="3001210673"/>
      </p:ext>
    </p:extLst>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10118"/>
            <a:ext cx="8229600" cy="780696"/>
          </a:xfrm>
        </p:spPr>
        <p:txBody>
          <a:bodyPr>
            <a:normAutofit fontScale="90000"/>
          </a:bodyPr>
          <a:lstStyle/>
          <a:p>
            <a:pPr algn="ctr"/>
            <a:r>
              <a:rPr lang="ru-RU" dirty="0" smtClean="0">
                <a:solidFill>
                  <a:schemeClr val="bg1"/>
                </a:solidFill>
              </a:rPr>
              <a:t>Санкции в транспортной сфере</a:t>
            </a:r>
            <a:endParaRPr lang="ru-RU" dirty="0">
              <a:solidFill>
                <a:schemeClr val="bg1"/>
              </a:solidFill>
            </a:endParaRPr>
          </a:p>
        </p:txBody>
      </p:sp>
      <p:sp>
        <p:nvSpPr>
          <p:cNvPr id="3" name="Объект 2"/>
          <p:cNvSpPr>
            <a:spLocks noGrp="1"/>
          </p:cNvSpPr>
          <p:nvPr>
            <p:ph idx="1"/>
          </p:nvPr>
        </p:nvSpPr>
        <p:spPr>
          <a:xfrm>
            <a:off x="323528" y="3105834"/>
            <a:ext cx="7848872" cy="1200329"/>
          </a:xfrm>
        </p:spPr>
        <p:txBody>
          <a:bodyPr/>
          <a:lstStyle/>
          <a:p>
            <a:endParaRPr lang="ru-RU" dirty="0"/>
          </a:p>
          <a:p>
            <a:endParaRPr lang="ru-RU" dirty="0" smtClean="0"/>
          </a:p>
        </p:txBody>
      </p:sp>
      <p:sp>
        <p:nvSpPr>
          <p:cNvPr id="4" name="Прямоугольник 3"/>
          <p:cNvSpPr/>
          <p:nvPr/>
        </p:nvSpPr>
        <p:spPr>
          <a:xfrm>
            <a:off x="323528" y="1720840"/>
            <a:ext cx="8445624" cy="4585871"/>
          </a:xfrm>
          <a:prstGeom prst="rect">
            <a:avLst/>
          </a:prstGeom>
        </p:spPr>
        <p:txBody>
          <a:bodyPr wrap="square">
            <a:spAutoFit/>
          </a:bodyPr>
          <a:lstStyle/>
          <a:p>
            <a:pPr algn="just"/>
            <a:r>
              <a:rPr lang="ru-RU" sz="2000" dirty="0">
                <a:solidFill>
                  <a:schemeClr val="accent1">
                    <a:lumMod val="75000"/>
                  </a:schemeClr>
                </a:solidFill>
              </a:rPr>
              <a:t>Включают </a:t>
            </a:r>
            <a:r>
              <a:rPr lang="ru-RU" sz="2000" b="1" dirty="0">
                <a:solidFill>
                  <a:schemeClr val="accent1">
                    <a:lumMod val="75000"/>
                  </a:schemeClr>
                </a:solidFill>
              </a:rPr>
              <a:t>запрет </a:t>
            </a:r>
            <a:r>
              <a:rPr lang="ru-RU" sz="2000" b="1" dirty="0" smtClean="0">
                <a:solidFill>
                  <a:schemeClr val="accent1">
                    <a:lumMod val="75000"/>
                  </a:schemeClr>
                </a:solidFill>
              </a:rPr>
              <a:t>на перевозку </a:t>
            </a:r>
            <a:r>
              <a:rPr lang="ru-RU" sz="2000" b="1" dirty="0">
                <a:solidFill>
                  <a:schemeClr val="accent1">
                    <a:lumMod val="75000"/>
                  </a:schemeClr>
                </a:solidFill>
              </a:rPr>
              <a:t>товаров </a:t>
            </a:r>
            <a:r>
              <a:rPr lang="ru-RU" sz="2000" dirty="0">
                <a:solidFill>
                  <a:schemeClr val="accent1">
                    <a:lumMod val="75000"/>
                  </a:schemeClr>
                </a:solidFill>
              </a:rPr>
              <a:t>по территории ЕС белорусскими перевозчиками. </a:t>
            </a:r>
            <a:endParaRPr lang="ru-RU" sz="2000" dirty="0" smtClean="0">
              <a:solidFill>
                <a:schemeClr val="accent1">
                  <a:lumMod val="75000"/>
                </a:schemeClr>
              </a:solidFill>
            </a:endParaRPr>
          </a:p>
          <a:p>
            <a:pPr algn="just"/>
            <a:endParaRPr lang="ru-RU" sz="2000" dirty="0" smtClean="0">
              <a:solidFill>
                <a:schemeClr val="accent1">
                  <a:lumMod val="75000"/>
                </a:schemeClr>
              </a:solidFill>
            </a:endParaRPr>
          </a:p>
          <a:p>
            <a:pPr algn="just"/>
            <a:r>
              <a:rPr lang="ru-RU" sz="2000" dirty="0" smtClean="0">
                <a:solidFill>
                  <a:schemeClr val="accent1">
                    <a:lumMod val="75000"/>
                  </a:schemeClr>
                </a:solidFill>
              </a:rPr>
              <a:t>В </a:t>
            </a:r>
            <a:r>
              <a:rPr lang="ru-RU" sz="2000" dirty="0">
                <a:solidFill>
                  <a:schemeClr val="accent1">
                    <a:lumMod val="75000"/>
                  </a:schemeClr>
                </a:solidFill>
              </a:rPr>
              <a:t>отношении отдельных категорий значимых товаров (продовольствие, сельскохозяйственные товары, удобрения, медицинское оборудование и лекарства, гуманитарный груз) предусмотрена возможность выдачи национальными компетентными органами стран ЕС разрешений на такую перевозку</a:t>
            </a:r>
            <a:r>
              <a:rPr lang="ru-RU" sz="2000" dirty="0" smtClean="0">
                <a:solidFill>
                  <a:schemeClr val="accent1">
                    <a:lumMod val="75000"/>
                  </a:schemeClr>
                </a:solidFill>
              </a:rPr>
              <a:t>.</a:t>
            </a:r>
            <a:endParaRPr lang="en-US" sz="2000" dirty="0" smtClean="0">
              <a:solidFill>
                <a:schemeClr val="accent1">
                  <a:lumMod val="75000"/>
                </a:schemeClr>
              </a:solidFill>
            </a:endParaRPr>
          </a:p>
          <a:p>
            <a:pPr algn="just"/>
            <a:endParaRPr lang="en-US" sz="2000" dirty="0">
              <a:solidFill>
                <a:schemeClr val="accent1">
                  <a:lumMod val="75000"/>
                </a:schemeClr>
              </a:solidFill>
            </a:endParaRPr>
          </a:p>
          <a:p>
            <a:pPr algn="just"/>
            <a:r>
              <a:rPr lang="ru-RU" sz="2000" dirty="0" smtClean="0">
                <a:solidFill>
                  <a:schemeClr val="accent1">
                    <a:lumMod val="75000"/>
                  </a:schemeClr>
                </a:solidFill>
              </a:rPr>
              <a:t>Перечень компетентных органов размещен по ссылке:</a:t>
            </a:r>
          </a:p>
          <a:p>
            <a:pPr algn="just"/>
            <a:r>
              <a:rPr lang="en-US" sz="1600" dirty="0">
                <a:solidFill>
                  <a:schemeClr val="accent1">
                    <a:lumMod val="75000"/>
                  </a:schemeClr>
                </a:solidFill>
              </a:rPr>
              <a:t>https://ec.europa.eu/info/sites/default/files/business_economy_euro/banking_and_finance/documents/national-competent-authorities-sanctions-implementation_en.pdf</a:t>
            </a:r>
            <a:endParaRPr lang="ru-RU" sz="1600" dirty="0" smtClean="0">
              <a:solidFill>
                <a:schemeClr val="accent1">
                  <a:lumMod val="75000"/>
                </a:schemeClr>
              </a:solidFill>
            </a:endParaRPr>
          </a:p>
          <a:p>
            <a:endParaRPr lang="ru-RU" sz="2000" dirty="0" smtClean="0">
              <a:solidFill>
                <a:schemeClr val="accent1">
                  <a:lumMod val="75000"/>
                </a:schemeClr>
              </a:solidFill>
            </a:endParaRPr>
          </a:p>
          <a:p>
            <a:pPr algn="just"/>
            <a:r>
              <a:rPr lang="ru-RU" sz="2000" b="1" dirty="0" smtClean="0">
                <a:solidFill>
                  <a:schemeClr val="accent1">
                    <a:lumMod val="75000"/>
                  </a:schemeClr>
                </a:solidFill>
              </a:rPr>
              <a:t>Разрешения</a:t>
            </a:r>
            <a:r>
              <a:rPr lang="ru-RU" sz="2000" dirty="0" smtClean="0">
                <a:solidFill>
                  <a:schemeClr val="accent1">
                    <a:lumMod val="75000"/>
                  </a:schemeClr>
                </a:solidFill>
              </a:rPr>
              <a:t> выдаются в следующих странах: Финляндия, Дания, Германия, Швеция, Норвегия, Словакия, Италия, Франция, Испания.</a:t>
            </a:r>
            <a:endParaRPr lang="ru-RU" sz="2000" dirty="0">
              <a:solidFill>
                <a:schemeClr val="accent1">
                  <a:lumMod val="75000"/>
                </a:schemeClr>
              </a:solidFill>
            </a:endParaRPr>
          </a:p>
        </p:txBody>
      </p:sp>
    </p:spTree>
    <p:extLst>
      <p:ext uri="{BB962C8B-B14F-4D97-AF65-F5344CB8AC3E}">
        <p14:creationId xmlns:p14="http://schemas.microsoft.com/office/powerpoint/2010/main" val="2397311470"/>
      </p:ext>
    </p:extLst>
  </p:cSld>
  <p:clrMapOvr>
    <a:masterClrMapping/>
  </p:clrMapOvr>
  <p:transition spd="slow">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10118"/>
            <a:ext cx="8229600" cy="780696"/>
          </a:xfrm>
        </p:spPr>
        <p:txBody>
          <a:bodyPr>
            <a:normAutofit fontScale="90000"/>
          </a:bodyPr>
          <a:lstStyle/>
          <a:p>
            <a:pPr algn="ctr"/>
            <a:r>
              <a:rPr lang="ru-RU" dirty="0" smtClean="0">
                <a:solidFill>
                  <a:schemeClr val="bg1"/>
                </a:solidFill>
              </a:rPr>
              <a:t>Системные проблемы</a:t>
            </a:r>
            <a:endParaRPr lang="ru-RU" dirty="0">
              <a:solidFill>
                <a:schemeClr val="bg1"/>
              </a:solidFill>
            </a:endParaRPr>
          </a:p>
        </p:txBody>
      </p:sp>
      <p:sp>
        <p:nvSpPr>
          <p:cNvPr id="3" name="Объект 2"/>
          <p:cNvSpPr>
            <a:spLocks noGrp="1"/>
          </p:cNvSpPr>
          <p:nvPr>
            <p:ph idx="1"/>
          </p:nvPr>
        </p:nvSpPr>
        <p:spPr>
          <a:xfrm>
            <a:off x="1907704" y="3933056"/>
            <a:ext cx="6984776" cy="2520280"/>
          </a:xfrm>
        </p:spPr>
        <p:txBody>
          <a:bodyPr>
            <a:normAutofit fontScale="92500"/>
          </a:bodyPr>
          <a:lstStyle/>
          <a:p>
            <a:pPr algn="just">
              <a:spcBef>
                <a:spcPts val="0"/>
              </a:spcBef>
            </a:pPr>
            <a:r>
              <a:rPr lang="ru-RU" b="1" dirty="0" smtClean="0">
                <a:solidFill>
                  <a:schemeClr val="accent1">
                    <a:lumMod val="75000"/>
                  </a:schemeClr>
                </a:solidFill>
                <a:latin typeface="Times New Roman" panose="02020603050405020304" pitchFamily="18" charset="0"/>
                <a:cs typeface="Times New Roman" panose="02020603050405020304" pitchFamily="18" charset="0"/>
              </a:rPr>
              <a:t>Пути решения</a:t>
            </a:r>
            <a:r>
              <a:rPr lang="ru-RU" dirty="0" smtClean="0">
                <a:solidFill>
                  <a:schemeClr val="accent1">
                    <a:lumMod val="75000"/>
                  </a:schemeClr>
                </a:solidFill>
                <a:latin typeface="Times New Roman" panose="02020603050405020304" pitchFamily="18" charset="0"/>
                <a:cs typeface="Times New Roman" panose="02020603050405020304" pitchFamily="18" charset="0"/>
              </a:rPr>
              <a:t>:</a:t>
            </a:r>
          </a:p>
          <a:p>
            <a:pPr algn="just">
              <a:spcBef>
                <a:spcPts val="0"/>
              </a:spcBef>
            </a:pPr>
            <a:r>
              <a:rPr lang="ru-RU" dirty="0" smtClean="0">
                <a:solidFill>
                  <a:schemeClr val="accent1">
                    <a:lumMod val="75000"/>
                  </a:schemeClr>
                </a:solidFill>
                <a:latin typeface="Times New Roman" panose="02020603050405020304" pitchFamily="18" charset="0"/>
                <a:cs typeface="Times New Roman" panose="02020603050405020304" pitchFamily="18" charset="0"/>
              </a:rPr>
              <a:t>осуществление поставок через страны с лояльными банками</a:t>
            </a:r>
          </a:p>
          <a:p>
            <a:pPr algn="just">
              <a:spcBef>
                <a:spcPts val="0"/>
              </a:spcBef>
            </a:pPr>
            <a:r>
              <a:rPr lang="ru-RU" dirty="0" smtClean="0">
                <a:solidFill>
                  <a:schemeClr val="accent1">
                    <a:lumMod val="75000"/>
                  </a:schemeClr>
                </a:solidFill>
                <a:latin typeface="Times New Roman" panose="02020603050405020304" pitchFamily="18" charset="0"/>
                <a:cs typeface="Times New Roman" panose="02020603050405020304" pitchFamily="18" charset="0"/>
              </a:rPr>
              <a:t> лоббирование европейскими компаниями введения импортных квот на ввоз </a:t>
            </a:r>
            <a:r>
              <a:rPr lang="ru-RU" dirty="0" err="1" smtClean="0">
                <a:solidFill>
                  <a:schemeClr val="accent1">
                    <a:lumMod val="75000"/>
                  </a:schemeClr>
                </a:solidFill>
                <a:latin typeface="Times New Roman" panose="02020603050405020304" pitchFamily="18" charset="0"/>
                <a:cs typeface="Times New Roman" panose="02020603050405020304" pitchFamily="18" charset="0"/>
              </a:rPr>
              <a:t>подсанкционных</a:t>
            </a:r>
            <a:r>
              <a:rPr lang="ru-RU" dirty="0" smtClean="0">
                <a:solidFill>
                  <a:schemeClr val="accent1">
                    <a:lumMod val="75000"/>
                  </a:schemeClr>
                </a:solidFill>
                <a:latin typeface="Times New Roman" panose="02020603050405020304" pitchFamily="18" charset="0"/>
                <a:cs typeface="Times New Roman" panose="02020603050405020304" pitchFamily="18" charset="0"/>
              </a:rPr>
              <a:t> товаров</a:t>
            </a:r>
          </a:p>
          <a:p>
            <a:pPr algn="just">
              <a:spcBef>
                <a:spcPts val="0"/>
              </a:spcBef>
            </a:pPr>
            <a:r>
              <a:rPr lang="ru-RU" dirty="0" smtClean="0">
                <a:solidFill>
                  <a:schemeClr val="accent1">
                    <a:lumMod val="75000"/>
                  </a:schemeClr>
                </a:solidFill>
                <a:latin typeface="Times New Roman" panose="02020603050405020304" pitchFamily="18" charset="0"/>
                <a:cs typeface="Times New Roman" panose="02020603050405020304" pitchFamily="18" charset="0"/>
              </a:rPr>
              <a:t>продвижение  европейскими компаниями тезиса о негативном влиянии на ведение бизнеса в ЕС</a:t>
            </a:r>
          </a:p>
          <a:p>
            <a:pPr algn="just">
              <a:spcBef>
                <a:spcPts val="0"/>
              </a:spcBef>
            </a:pPr>
            <a:endParaRPr lang="ru-RU" dirty="0">
              <a:latin typeface="Times New Roman" panose="02020603050405020304" pitchFamily="18" charset="0"/>
              <a:cs typeface="Times New Roman" panose="02020603050405020304" pitchFamily="18" charset="0"/>
            </a:endParaRPr>
          </a:p>
          <a:p>
            <a:pPr algn="just"/>
            <a:endParaRPr lang="ru-RU" dirty="0" smtClean="0"/>
          </a:p>
        </p:txBody>
      </p:sp>
      <p:sp>
        <p:nvSpPr>
          <p:cNvPr id="4" name="Прямоугольник 3"/>
          <p:cNvSpPr/>
          <p:nvPr/>
        </p:nvSpPr>
        <p:spPr>
          <a:xfrm>
            <a:off x="251520" y="1412776"/>
            <a:ext cx="8445624" cy="2554545"/>
          </a:xfrm>
          <a:prstGeom prst="rect">
            <a:avLst/>
          </a:prstGeom>
        </p:spPr>
        <p:txBody>
          <a:bodyPr wrap="square">
            <a:spAutoFit/>
          </a:bodyPr>
          <a:lstStyle/>
          <a:p>
            <a:pPr marL="457200" indent="-457200" algn="just">
              <a:buAutoNum type="arabicPeriod"/>
            </a:pPr>
            <a:r>
              <a:rPr lang="ru-RU" sz="2000" dirty="0" smtClean="0">
                <a:solidFill>
                  <a:schemeClr val="accent1">
                    <a:lumMod val="75000"/>
                  </a:schemeClr>
                </a:solidFill>
              </a:rPr>
              <a:t>Отказ банков от проведения платежей, проведение банками проверочных мероприятий.</a:t>
            </a:r>
          </a:p>
          <a:p>
            <a:pPr marL="457200" indent="-457200" algn="just">
              <a:buAutoNum type="arabicPeriod"/>
            </a:pPr>
            <a:r>
              <a:rPr lang="ru-RU" sz="2000" dirty="0" smtClean="0">
                <a:solidFill>
                  <a:schemeClr val="accent1">
                    <a:lumMod val="75000"/>
                  </a:schemeClr>
                </a:solidFill>
              </a:rPr>
              <a:t>Отказ компаний </a:t>
            </a:r>
            <a:r>
              <a:rPr lang="ru-RU" sz="2000" dirty="0">
                <a:solidFill>
                  <a:schemeClr val="accent1">
                    <a:lumMod val="75000"/>
                  </a:schemeClr>
                </a:solidFill>
              </a:rPr>
              <a:t>из-за </a:t>
            </a:r>
            <a:r>
              <a:rPr lang="ru-RU" sz="2000" dirty="0" err="1">
                <a:solidFill>
                  <a:schemeClr val="accent1">
                    <a:lumMod val="75000"/>
                  </a:schemeClr>
                </a:solidFill>
              </a:rPr>
              <a:t>репутационных</a:t>
            </a:r>
            <a:r>
              <a:rPr lang="ru-RU" sz="2000" dirty="0">
                <a:solidFill>
                  <a:schemeClr val="accent1">
                    <a:lumMod val="75000"/>
                  </a:schemeClr>
                </a:solidFill>
              </a:rPr>
              <a:t> рисков от дальнейшего сотрудничества с </a:t>
            </a:r>
            <a:r>
              <a:rPr lang="ru-RU" sz="2000" dirty="0" smtClean="0">
                <a:solidFill>
                  <a:schemeClr val="accent1">
                    <a:lumMod val="75000"/>
                  </a:schemeClr>
                </a:solidFill>
              </a:rPr>
              <a:t>Беларусью.</a:t>
            </a:r>
          </a:p>
          <a:p>
            <a:pPr marL="457200" indent="-457200" algn="just">
              <a:buAutoNum type="arabicPeriod"/>
            </a:pPr>
            <a:r>
              <a:rPr lang="ru-RU" sz="2000" dirty="0" smtClean="0">
                <a:solidFill>
                  <a:schemeClr val="accent1">
                    <a:lumMod val="75000"/>
                  </a:schemeClr>
                </a:solidFill>
              </a:rPr>
              <a:t>Высокие </a:t>
            </a:r>
            <a:r>
              <a:rPr lang="ru-RU" sz="2000" dirty="0">
                <a:solidFill>
                  <a:schemeClr val="accent1">
                    <a:lumMod val="75000"/>
                  </a:schemeClr>
                </a:solidFill>
              </a:rPr>
              <a:t>риски применения жестких мер ответственности (административной и уголовной) к европейским экономическим операторам за обход </a:t>
            </a:r>
            <a:r>
              <a:rPr lang="ru-RU" sz="2000" dirty="0" smtClean="0">
                <a:solidFill>
                  <a:schemeClr val="accent1">
                    <a:lumMod val="75000"/>
                  </a:schemeClr>
                </a:solidFill>
              </a:rPr>
              <a:t>санкций.</a:t>
            </a:r>
          </a:p>
          <a:p>
            <a:pPr marL="457200" indent="-457200" algn="just">
              <a:buAutoNum type="arabicPeriod"/>
            </a:pPr>
            <a:r>
              <a:rPr lang="ru-RU" sz="2000" dirty="0" smtClean="0">
                <a:solidFill>
                  <a:schemeClr val="accent1">
                    <a:lumMod val="75000"/>
                  </a:schemeClr>
                </a:solidFill>
              </a:rPr>
              <a:t>Отказ в сертификации продукции, включении в список </a:t>
            </a:r>
            <a:r>
              <a:rPr lang="en-US" sz="2000" dirty="0" smtClean="0">
                <a:solidFill>
                  <a:schemeClr val="accent1">
                    <a:lumMod val="75000"/>
                  </a:schemeClr>
                </a:solidFill>
              </a:rPr>
              <a:t>TRACES</a:t>
            </a:r>
            <a:endParaRPr lang="ru-RU" sz="2000" dirty="0">
              <a:solidFill>
                <a:schemeClr val="accent1">
                  <a:lumMod val="75000"/>
                </a:schemeClr>
              </a:solidFill>
            </a:endParaRPr>
          </a:p>
        </p:txBody>
      </p:sp>
    </p:spTree>
    <p:extLst>
      <p:ext uri="{BB962C8B-B14F-4D97-AF65-F5344CB8AC3E}">
        <p14:creationId xmlns:p14="http://schemas.microsoft.com/office/powerpoint/2010/main" val="4050726467"/>
      </p:ext>
    </p:extLst>
  </p:cSld>
  <p:clrMapOvr>
    <a:masterClrMapping/>
  </p:clrMapOvr>
  <p:transition spd="slow">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539552" y="410118"/>
            <a:ext cx="8229600" cy="780696"/>
          </a:xfrm>
        </p:spPr>
        <p:txBody>
          <a:bodyPr>
            <a:normAutofit fontScale="90000"/>
          </a:bodyPr>
          <a:lstStyle/>
          <a:p>
            <a:pPr algn="ctr"/>
            <a:r>
              <a:rPr lang="ru-RU" dirty="0" smtClean="0">
                <a:solidFill>
                  <a:schemeClr val="bg1"/>
                </a:solidFill>
              </a:rPr>
              <a:t>Контактные данные</a:t>
            </a:r>
            <a:endParaRPr lang="ru-RU" dirty="0">
              <a:solidFill>
                <a:schemeClr val="bg1"/>
              </a:solidFill>
            </a:endParaRPr>
          </a:p>
        </p:txBody>
      </p:sp>
      <p:sp>
        <p:nvSpPr>
          <p:cNvPr id="11" name="Объект 10"/>
          <p:cNvSpPr>
            <a:spLocks noGrp="1"/>
          </p:cNvSpPr>
          <p:nvPr>
            <p:ph idx="1"/>
          </p:nvPr>
        </p:nvSpPr>
        <p:spPr>
          <a:xfrm>
            <a:off x="323528" y="1412776"/>
            <a:ext cx="4330824" cy="5184576"/>
          </a:xfrm>
        </p:spPr>
        <p:txBody>
          <a:bodyPr>
            <a:normAutofit fontScale="25000" lnSpcReduction="20000"/>
          </a:bodyPr>
          <a:lstStyle/>
          <a:p>
            <a:pPr marL="0" indent="0">
              <a:lnSpc>
                <a:spcPts val="1400"/>
              </a:lnSpc>
              <a:spcBef>
                <a:spcPts val="0"/>
              </a:spcBef>
              <a:buNone/>
            </a:pPr>
            <a:r>
              <a:rPr lang="ru-RU" sz="5600" dirty="0">
                <a:latin typeface="Times New Roman" panose="02020603050405020304" pitchFamily="18" charset="0"/>
                <a:cs typeface="Times New Roman" panose="02020603050405020304" pitchFamily="18" charset="0"/>
              </a:rPr>
              <a:t>Постпредство Беларуси </a:t>
            </a:r>
            <a:r>
              <a:rPr lang="ru-RU" sz="5600" b="1" dirty="0">
                <a:latin typeface="Times New Roman" panose="02020603050405020304" pitchFamily="18" charset="0"/>
                <a:cs typeface="Times New Roman" panose="02020603050405020304" pitchFamily="18" charset="0"/>
              </a:rPr>
              <a:t>при </a:t>
            </a:r>
            <a:r>
              <a:rPr lang="ru-RU" sz="5600" b="1" dirty="0" smtClean="0">
                <a:latin typeface="Times New Roman" panose="02020603050405020304" pitchFamily="18" charset="0"/>
                <a:cs typeface="Times New Roman" panose="02020603050405020304" pitchFamily="18" charset="0"/>
              </a:rPr>
              <a:t>ЕС</a:t>
            </a:r>
          </a:p>
          <a:p>
            <a:pPr marL="0" indent="0">
              <a:lnSpc>
                <a:spcPts val="1400"/>
              </a:lnSpc>
              <a:spcBef>
                <a:spcPts val="0"/>
              </a:spcBef>
              <a:buNone/>
            </a:pPr>
            <a:r>
              <a:rPr lang="ru-RU" sz="5600" dirty="0" smtClean="0">
                <a:latin typeface="Times New Roman" panose="02020603050405020304" pitchFamily="18" charset="0"/>
                <a:cs typeface="Times New Roman" panose="02020603050405020304" pitchFamily="18" charset="0"/>
              </a:rPr>
              <a:t>Посольство Беларуси в</a:t>
            </a:r>
            <a:r>
              <a:rPr lang="ru-RU" sz="5600" b="1" dirty="0" smtClean="0">
                <a:latin typeface="Times New Roman" panose="02020603050405020304" pitchFamily="18" charset="0"/>
                <a:cs typeface="Times New Roman" panose="02020603050405020304" pitchFamily="18" charset="0"/>
              </a:rPr>
              <a:t> Бельгии (Люксембурге)</a:t>
            </a:r>
            <a:endParaRPr lang="ru-RU" sz="5600" b="1" dirty="0">
              <a:latin typeface="Times New Roman" panose="02020603050405020304" pitchFamily="18" charset="0"/>
              <a:cs typeface="Times New Roman" panose="02020603050405020304" pitchFamily="18" charset="0"/>
            </a:endParaRPr>
          </a:p>
          <a:p>
            <a:pPr marL="0" indent="0">
              <a:lnSpc>
                <a:spcPts val="1400"/>
              </a:lnSpc>
              <a:spcBef>
                <a:spcPts val="0"/>
              </a:spcBef>
              <a:buNone/>
            </a:pPr>
            <a:r>
              <a:rPr lang="ru-RU" sz="5600" dirty="0">
                <a:latin typeface="Times New Roman" panose="02020603050405020304" pitchFamily="18" charset="0"/>
                <a:cs typeface="Times New Roman" panose="02020603050405020304" pitchFamily="18" charset="0"/>
              </a:rPr>
              <a:t>Екатерина </a:t>
            </a:r>
            <a:r>
              <a:rPr lang="ru-RU" sz="5600" dirty="0" err="1">
                <a:latin typeface="Times New Roman" panose="02020603050405020304" pitchFamily="18" charset="0"/>
                <a:cs typeface="Times New Roman" panose="02020603050405020304" pitchFamily="18" charset="0"/>
              </a:rPr>
              <a:t>Шатохина</a:t>
            </a:r>
            <a:endParaRPr lang="ru-RU" sz="5600" dirty="0">
              <a:latin typeface="Times New Roman" panose="02020603050405020304" pitchFamily="18" charset="0"/>
              <a:cs typeface="Times New Roman" panose="02020603050405020304" pitchFamily="18" charset="0"/>
            </a:endParaRPr>
          </a:p>
          <a:p>
            <a:pPr marL="0" indent="0">
              <a:lnSpc>
                <a:spcPts val="1400"/>
              </a:lnSpc>
              <a:spcBef>
                <a:spcPts val="0"/>
              </a:spcBef>
              <a:buNone/>
            </a:pPr>
            <a:r>
              <a:rPr lang="en-US" sz="5600" dirty="0">
                <a:latin typeface="Times New Roman" panose="02020603050405020304" pitchFamily="18" charset="0"/>
                <a:cs typeface="Times New Roman" panose="02020603050405020304" pitchFamily="18" charset="0"/>
              </a:rPr>
              <a:t>be.trade@mfa.gov.by</a:t>
            </a:r>
          </a:p>
          <a:p>
            <a:pPr marL="0" indent="0">
              <a:lnSpc>
                <a:spcPts val="1400"/>
              </a:lnSpc>
              <a:spcBef>
                <a:spcPts val="0"/>
              </a:spcBef>
              <a:buNone/>
            </a:pPr>
            <a:r>
              <a:rPr lang="en-US" sz="5600" dirty="0">
                <a:latin typeface="Times New Roman" panose="02020603050405020304" pitchFamily="18" charset="0"/>
                <a:cs typeface="Times New Roman" panose="02020603050405020304" pitchFamily="18" charset="0"/>
              </a:rPr>
              <a:t>+32474888810 (</a:t>
            </a:r>
            <a:r>
              <a:rPr lang="ru-RU" sz="5600" dirty="0">
                <a:latin typeface="Times New Roman" panose="02020603050405020304" pitchFamily="18" charset="0"/>
                <a:cs typeface="Times New Roman" panose="02020603050405020304" pitchFamily="18" charset="0"/>
              </a:rPr>
              <a:t>моб., </a:t>
            </a:r>
            <a:r>
              <a:rPr lang="en-US" sz="5600" dirty="0">
                <a:latin typeface="Times New Roman" panose="02020603050405020304" pitchFamily="18" charset="0"/>
                <a:cs typeface="Times New Roman" panose="02020603050405020304" pitchFamily="18" charset="0"/>
              </a:rPr>
              <a:t>Viber, WhatsApp, Telegram)</a:t>
            </a:r>
          </a:p>
          <a:p>
            <a:pPr marL="0" indent="0">
              <a:buNone/>
            </a:pPr>
            <a:endParaRPr lang="en-US" sz="5600" dirty="0">
              <a:latin typeface="Times New Roman" panose="02020603050405020304" pitchFamily="18" charset="0"/>
              <a:cs typeface="Times New Roman" panose="02020603050405020304" pitchFamily="18" charset="0"/>
            </a:endParaRPr>
          </a:p>
          <a:p>
            <a:pPr marL="0" indent="0">
              <a:lnSpc>
                <a:spcPts val="1400"/>
              </a:lnSpc>
              <a:spcBef>
                <a:spcPts val="0"/>
              </a:spcBef>
              <a:buNone/>
            </a:pPr>
            <a:r>
              <a:rPr lang="ru-RU" sz="5600" dirty="0">
                <a:latin typeface="Times New Roman" panose="02020603050405020304" pitchFamily="18" charset="0"/>
                <a:cs typeface="Times New Roman" panose="02020603050405020304" pitchFamily="18" charset="0"/>
              </a:rPr>
              <a:t>Посольство Беларуси в </a:t>
            </a:r>
            <a:r>
              <a:rPr lang="ru-RU" sz="5600" b="1" dirty="0">
                <a:latin typeface="Times New Roman" panose="02020603050405020304" pitchFamily="18" charset="0"/>
                <a:cs typeface="Times New Roman" panose="02020603050405020304" pitchFamily="18" charset="0"/>
              </a:rPr>
              <a:t>Италии</a:t>
            </a:r>
          </a:p>
          <a:p>
            <a:pPr marL="0" indent="0">
              <a:lnSpc>
                <a:spcPts val="1400"/>
              </a:lnSpc>
              <a:spcBef>
                <a:spcPts val="0"/>
              </a:spcBef>
              <a:buNone/>
            </a:pPr>
            <a:r>
              <a:rPr lang="ru-RU" sz="5600" dirty="0">
                <a:latin typeface="Times New Roman" panose="02020603050405020304" pitchFamily="18" charset="0"/>
                <a:cs typeface="Times New Roman" panose="02020603050405020304" pitchFamily="18" charset="0"/>
              </a:rPr>
              <a:t>Петровский Кирилл Геннадьевич</a:t>
            </a:r>
          </a:p>
          <a:p>
            <a:pPr marL="0" indent="0">
              <a:lnSpc>
                <a:spcPts val="1400"/>
              </a:lnSpc>
              <a:spcBef>
                <a:spcPts val="0"/>
              </a:spcBef>
              <a:buNone/>
            </a:pPr>
            <a:r>
              <a:rPr lang="en-US" sz="5600" dirty="0">
                <a:latin typeface="Times New Roman" panose="02020603050405020304" pitchFamily="18" charset="0"/>
                <a:cs typeface="Times New Roman" panose="02020603050405020304" pitchFamily="18" charset="0"/>
              </a:rPr>
              <a:t>italy.trade@mfa.gov.by</a:t>
            </a:r>
          </a:p>
          <a:p>
            <a:pPr marL="0" indent="0">
              <a:lnSpc>
                <a:spcPts val="1400"/>
              </a:lnSpc>
              <a:spcBef>
                <a:spcPts val="0"/>
              </a:spcBef>
              <a:buNone/>
            </a:pPr>
            <a:r>
              <a:rPr lang="en-US" sz="5600" dirty="0">
                <a:latin typeface="Times New Roman" panose="02020603050405020304" pitchFamily="18" charset="0"/>
                <a:cs typeface="Times New Roman" panose="02020603050405020304" pitchFamily="18" charset="0"/>
              </a:rPr>
              <a:t> +393480837568 (</a:t>
            </a:r>
            <a:r>
              <a:rPr lang="ru-RU" sz="5600" dirty="0">
                <a:latin typeface="Times New Roman" panose="02020603050405020304" pitchFamily="18" charset="0"/>
                <a:cs typeface="Times New Roman" panose="02020603050405020304" pitchFamily="18" charset="0"/>
              </a:rPr>
              <a:t>моб.)</a:t>
            </a:r>
          </a:p>
          <a:p>
            <a:pPr marL="0" indent="0">
              <a:lnSpc>
                <a:spcPts val="1400"/>
              </a:lnSpc>
              <a:spcBef>
                <a:spcPts val="0"/>
              </a:spcBef>
              <a:buNone/>
            </a:pPr>
            <a:r>
              <a:rPr lang="ru-RU" sz="5600" dirty="0">
                <a:latin typeface="Times New Roman" panose="02020603050405020304" pitchFamily="18" charset="0"/>
                <a:cs typeface="Times New Roman" panose="02020603050405020304" pitchFamily="18" charset="0"/>
              </a:rPr>
              <a:t> +375296703481 (</a:t>
            </a:r>
            <a:r>
              <a:rPr lang="en-US" sz="5600" dirty="0">
                <a:latin typeface="Times New Roman" panose="02020603050405020304" pitchFamily="18" charset="0"/>
                <a:cs typeface="Times New Roman" panose="02020603050405020304" pitchFamily="18" charset="0"/>
              </a:rPr>
              <a:t>Viber, WhatsApp, Telegram</a:t>
            </a:r>
            <a:r>
              <a:rPr lang="en-US" sz="5600" dirty="0" smtClean="0">
                <a:latin typeface="Times New Roman" panose="02020603050405020304" pitchFamily="18" charset="0"/>
                <a:cs typeface="Times New Roman" panose="02020603050405020304" pitchFamily="18" charset="0"/>
              </a:rPr>
              <a:t>)</a:t>
            </a:r>
            <a:endParaRPr lang="en-US" sz="5600" dirty="0">
              <a:latin typeface="Times New Roman" panose="02020603050405020304" pitchFamily="18" charset="0"/>
              <a:cs typeface="Times New Roman" panose="02020603050405020304" pitchFamily="18" charset="0"/>
            </a:endParaRPr>
          </a:p>
          <a:p>
            <a:pPr marL="0" indent="0">
              <a:buNone/>
            </a:pPr>
            <a:endParaRPr lang="en-US" sz="5600" dirty="0">
              <a:latin typeface="Times New Roman" panose="02020603050405020304" pitchFamily="18" charset="0"/>
              <a:cs typeface="Times New Roman" panose="02020603050405020304" pitchFamily="18" charset="0"/>
            </a:endParaRPr>
          </a:p>
          <a:p>
            <a:pPr marL="0" indent="0">
              <a:lnSpc>
                <a:spcPts val="1400"/>
              </a:lnSpc>
              <a:spcBef>
                <a:spcPts val="0"/>
              </a:spcBef>
              <a:buNone/>
            </a:pPr>
            <a:r>
              <a:rPr lang="ru-RU" sz="5600" dirty="0">
                <a:latin typeface="Times New Roman" panose="02020603050405020304" pitchFamily="18" charset="0"/>
                <a:cs typeface="Times New Roman" panose="02020603050405020304" pitchFamily="18" charset="0"/>
              </a:rPr>
              <a:t>Генконсульство Беларуси в </a:t>
            </a:r>
            <a:r>
              <a:rPr lang="ru-RU" sz="5600" b="1" dirty="0">
                <a:latin typeface="Times New Roman" panose="02020603050405020304" pitchFamily="18" charset="0"/>
                <a:cs typeface="Times New Roman" panose="02020603050405020304" pitchFamily="18" charset="0"/>
              </a:rPr>
              <a:t>Латвии</a:t>
            </a:r>
          </a:p>
          <a:p>
            <a:pPr marL="0" indent="0">
              <a:lnSpc>
                <a:spcPts val="1400"/>
              </a:lnSpc>
              <a:spcBef>
                <a:spcPts val="0"/>
              </a:spcBef>
              <a:buNone/>
            </a:pPr>
            <a:r>
              <a:rPr lang="ru-RU" sz="5600" dirty="0">
                <a:latin typeface="Times New Roman" panose="02020603050405020304" pitchFamily="18" charset="0"/>
                <a:cs typeface="Times New Roman" panose="02020603050405020304" pitchFamily="18" charset="0"/>
              </a:rPr>
              <a:t>+37123280049   Денис Юрьевич</a:t>
            </a:r>
          </a:p>
          <a:p>
            <a:pPr marL="0" indent="0">
              <a:buNone/>
            </a:pPr>
            <a:endParaRPr lang="ru-RU" sz="5600" dirty="0">
              <a:latin typeface="Times New Roman" panose="02020603050405020304" pitchFamily="18" charset="0"/>
              <a:cs typeface="Times New Roman" panose="02020603050405020304" pitchFamily="18" charset="0"/>
            </a:endParaRPr>
          </a:p>
          <a:p>
            <a:pPr marL="0" indent="0">
              <a:lnSpc>
                <a:spcPts val="1400"/>
              </a:lnSpc>
              <a:spcBef>
                <a:spcPts val="0"/>
              </a:spcBef>
              <a:buNone/>
            </a:pPr>
            <a:r>
              <a:rPr lang="ru-RU" sz="5600" dirty="0">
                <a:latin typeface="Times New Roman" panose="02020603050405020304" pitchFamily="18" charset="0"/>
                <a:cs typeface="Times New Roman" panose="02020603050405020304" pitchFamily="18" charset="0"/>
              </a:rPr>
              <a:t>Посольство Беларуси в </a:t>
            </a:r>
            <a:r>
              <a:rPr lang="ru-RU" sz="5600" b="1" dirty="0">
                <a:latin typeface="Times New Roman" panose="02020603050405020304" pitchFamily="18" charset="0"/>
                <a:cs typeface="Times New Roman" panose="02020603050405020304" pitchFamily="18" charset="0"/>
              </a:rPr>
              <a:t>Финляндии</a:t>
            </a:r>
            <a:r>
              <a:rPr lang="ru-RU" sz="5600" dirty="0">
                <a:latin typeface="Times New Roman" panose="02020603050405020304" pitchFamily="18" charset="0"/>
                <a:cs typeface="Times New Roman" panose="02020603050405020304" pitchFamily="18" charset="0"/>
              </a:rPr>
              <a:t> (</a:t>
            </a:r>
            <a:r>
              <a:rPr lang="ru-RU" sz="5600" b="1" dirty="0">
                <a:latin typeface="Times New Roman" panose="02020603050405020304" pitchFamily="18" charset="0"/>
                <a:cs typeface="Times New Roman" panose="02020603050405020304" pitchFamily="18" charset="0"/>
              </a:rPr>
              <a:t>Дании</a:t>
            </a:r>
            <a:r>
              <a:rPr lang="ru-RU" sz="5600" dirty="0">
                <a:latin typeface="Times New Roman" panose="02020603050405020304" pitchFamily="18" charset="0"/>
                <a:cs typeface="Times New Roman" panose="02020603050405020304" pitchFamily="18" charset="0"/>
              </a:rPr>
              <a:t>)</a:t>
            </a:r>
          </a:p>
          <a:p>
            <a:pPr marL="0" indent="0">
              <a:lnSpc>
                <a:spcPts val="1400"/>
              </a:lnSpc>
              <a:spcBef>
                <a:spcPts val="0"/>
              </a:spcBef>
              <a:buNone/>
            </a:pPr>
            <a:r>
              <a:rPr lang="en-US" sz="5600" dirty="0">
                <a:latin typeface="Times New Roman" panose="02020603050405020304" pitchFamily="18" charset="0"/>
                <a:cs typeface="Times New Roman" panose="02020603050405020304" pitchFamily="18" charset="0"/>
              </a:rPr>
              <a:t>finland@mfa.gov.by</a:t>
            </a:r>
          </a:p>
          <a:p>
            <a:pPr marL="0" indent="0">
              <a:lnSpc>
                <a:spcPts val="1400"/>
              </a:lnSpc>
              <a:spcBef>
                <a:spcPts val="0"/>
              </a:spcBef>
              <a:buNone/>
            </a:pPr>
            <a:r>
              <a:rPr lang="en-US" sz="5600" dirty="0">
                <a:latin typeface="Times New Roman" panose="02020603050405020304" pitchFamily="18" charset="0"/>
                <a:cs typeface="Times New Roman" panose="02020603050405020304" pitchFamily="18" charset="0"/>
              </a:rPr>
              <a:t>+358468133333 (Telegram, WhatsApp, Viber</a:t>
            </a:r>
            <a:r>
              <a:rPr lang="en-US" sz="5600" dirty="0" smtClean="0">
                <a:latin typeface="Times New Roman" panose="02020603050405020304" pitchFamily="18" charset="0"/>
                <a:cs typeface="Times New Roman" panose="02020603050405020304" pitchFamily="18" charset="0"/>
              </a:rPr>
              <a:t>)</a:t>
            </a:r>
            <a:endParaRPr lang="ru-RU" sz="5600" dirty="0" smtClean="0">
              <a:latin typeface="Times New Roman" panose="02020603050405020304" pitchFamily="18" charset="0"/>
              <a:cs typeface="Times New Roman" panose="02020603050405020304" pitchFamily="18" charset="0"/>
            </a:endParaRPr>
          </a:p>
          <a:p>
            <a:pPr marL="0" indent="0">
              <a:buNone/>
            </a:pPr>
            <a:endParaRPr lang="ru-RU" sz="5600" dirty="0">
              <a:latin typeface="Times New Roman" panose="02020603050405020304" pitchFamily="18" charset="0"/>
              <a:cs typeface="Times New Roman" panose="02020603050405020304" pitchFamily="18" charset="0"/>
            </a:endParaRPr>
          </a:p>
          <a:p>
            <a:pPr marL="0" indent="0">
              <a:lnSpc>
                <a:spcPts val="1400"/>
              </a:lnSpc>
              <a:spcBef>
                <a:spcPts val="0"/>
              </a:spcBef>
              <a:buNone/>
            </a:pPr>
            <a:r>
              <a:rPr lang="ru-RU" sz="5600" dirty="0">
                <a:latin typeface="Times New Roman" panose="02020603050405020304" pitchFamily="18" charset="0"/>
                <a:cs typeface="Times New Roman" panose="02020603050405020304" pitchFamily="18" charset="0"/>
              </a:rPr>
              <a:t>Посольство Беларуси во </a:t>
            </a:r>
            <a:r>
              <a:rPr lang="ru-RU" sz="5600" b="1" dirty="0">
                <a:latin typeface="Times New Roman" panose="02020603050405020304" pitchFamily="18" charset="0"/>
                <a:cs typeface="Times New Roman" panose="02020603050405020304" pitchFamily="18" charset="0"/>
              </a:rPr>
              <a:t>Франции</a:t>
            </a:r>
          </a:p>
          <a:p>
            <a:pPr marL="0" indent="0">
              <a:lnSpc>
                <a:spcPts val="1400"/>
              </a:lnSpc>
              <a:spcBef>
                <a:spcPts val="0"/>
              </a:spcBef>
              <a:buNone/>
            </a:pPr>
            <a:r>
              <a:rPr lang="ru-RU" sz="5600" dirty="0">
                <a:latin typeface="Times New Roman" panose="02020603050405020304" pitchFamily="18" charset="0"/>
                <a:cs typeface="Times New Roman" panose="02020603050405020304" pitchFamily="18" charset="0"/>
              </a:rPr>
              <a:t>Грушевский Кирилл Евгеньевич</a:t>
            </a:r>
          </a:p>
          <a:p>
            <a:pPr marL="0" indent="0">
              <a:lnSpc>
                <a:spcPts val="1400"/>
              </a:lnSpc>
              <a:spcBef>
                <a:spcPts val="0"/>
              </a:spcBef>
              <a:buNone/>
            </a:pPr>
            <a:r>
              <a:rPr lang="ru-RU" sz="5600" dirty="0">
                <a:latin typeface="Times New Roman" panose="02020603050405020304" pitchFamily="18" charset="0"/>
                <a:cs typeface="Times New Roman" panose="02020603050405020304" pitchFamily="18" charset="0"/>
              </a:rPr>
              <a:t>+33 7 49 21 82 44 (моб. тел.)</a:t>
            </a:r>
          </a:p>
          <a:p>
            <a:pPr marL="0" indent="0">
              <a:lnSpc>
                <a:spcPts val="1400"/>
              </a:lnSpc>
              <a:spcBef>
                <a:spcPts val="0"/>
              </a:spcBef>
              <a:buNone/>
            </a:pPr>
            <a:r>
              <a:rPr lang="ru-RU" sz="5600" dirty="0">
                <a:latin typeface="Times New Roman" panose="02020603050405020304" pitchFamily="18" charset="0"/>
                <a:cs typeface="Times New Roman" panose="02020603050405020304" pitchFamily="18" charset="0"/>
              </a:rPr>
              <a:t>+375 29 562 41 04 (</a:t>
            </a:r>
            <a:r>
              <a:rPr lang="ru-RU" sz="5600" dirty="0" err="1">
                <a:latin typeface="Times New Roman" panose="02020603050405020304" pitchFamily="18" charset="0"/>
                <a:cs typeface="Times New Roman" panose="02020603050405020304" pitchFamily="18" charset="0"/>
              </a:rPr>
              <a:t>WhatsApp</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Viber</a:t>
            </a:r>
            <a:r>
              <a:rPr lang="ru-RU" sz="5600" dirty="0">
                <a:latin typeface="Times New Roman" panose="02020603050405020304" pitchFamily="18" charset="0"/>
                <a:cs typeface="Times New Roman" panose="02020603050405020304" pitchFamily="18" charset="0"/>
              </a:rPr>
              <a:t>) </a:t>
            </a:r>
          </a:p>
          <a:p>
            <a:pPr marL="0" indent="0">
              <a:lnSpc>
                <a:spcPts val="1400"/>
              </a:lnSpc>
              <a:spcBef>
                <a:spcPts val="0"/>
              </a:spcBef>
              <a:buNone/>
            </a:pPr>
            <a:r>
              <a:rPr lang="ru-RU" sz="5600" dirty="0">
                <a:latin typeface="Times New Roman" panose="02020603050405020304" pitchFamily="18" charset="0"/>
                <a:cs typeface="Times New Roman" panose="02020603050405020304" pitchFamily="18" charset="0"/>
              </a:rPr>
              <a:t>ke.hrusheuski@mfa.gov.by</a:t>
            </a:r>
          </a:p>
          <a:p>
            <a:pPr marL="0" indent="0">
              <a:buNone/>
            </a:pPr>
            <a:endParaRPr lang="ru-RU" sz="6800" dirty="0">
              <a:latin typeface="Times New Roman" panose="02020603050405020304" pitchFamily="18" charset="0"/>
              <a:cs typeface="Times New Roman" panose="02020603050405020304" pitchFamily="18" charset="0"/>
            </a:endParaRPr>
          </a:p>
          <a:p>
            <a:pPr marL="0" indent="0">
              <a:buNone/>
            </a:pPr>
            <a:endParaRPr lang="en-US" sz="6800" dirty="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p:txBody>
      </p:sp>
      <p:sp>
        <p:nvSpPr>
          <p:cNvPr id="12" name="Прямоугольник 11"/>
          <p:cNvSpPr/>
          <p:nvPr/>
        </p:nvSpPr>
        <p:spPr>
          <a:xfrm>
            <a:off x="1213284" y="1664078"/>
            <a:ext cx="8445624" cy="400110"/>
          </a:xfrm>
          <a:prstGeom prst="rect">
            <a:avLst/>
          </a:prstGeom>
        </p:spPr>
        <p:txBody>
          <a:bodyPr wrap="square">
            <a:spAutoFit/>
          </a:bodyPr>
          <a:lstStyle/>
          <a:p>
            <a:pPr algn="just"/>
            <a:r>
              <a:rPr lang="ru-RU" sz="2000" dirty="0" smtClean="0">
                <a:solidFill>
                  <a:schemeClr val="accent1">
                    <a:lumMod val="75000"/>
                  </a:schemeClr>
                </a:solidFill>
              </a:rPr>
              <a:t>.</a:t>
            </a:r>
            <a:endParaRPr lang="ru-RU" sz="2000" dirty="0">
              <a:solidFill>
                <a:schemeClr val="accent1">
                  <a:lumMod val="75000"/>
                </a:schemeClr>
              </a:solidFill>
            </a:endParaRPr>
          </a:p>
        </p:txBody>
      </p:sp>
      <p:sp>
        <p:nvSpPr>
          <p:cNvPr id="13" name="Прямоугольник 12"/>
          <p:cNvSpPr/>
          <p:nvPr/>
        </p:nvSpPr>
        <p:spPr>
          <a:xfrm>
            <a:off x="4870630" y="1190814"/>
            <a:ext cx="4572000" cy="5816977"/>
          </a:xfrm>
          <a:prstGeom prst="rect">
            <a:avLst/>
          </a:prstGeom>
        </p:spPr>
        <p:txBody>
          <a:bodyPr>
            <a:spAutoFit/>
          </a:bodyPr>
          <a:lstStyle/>
          <a:p>
            <a:pPr>
              <a:lnSpc>
                <a:spcPts val="1400"/>
              </a:lnSpc>
            </a:pPr>
            <a:r>
              <a:rPr lang="ru-RU" sz="1400" dirty="0">
                <a:latin typeface="Times New Roman" panose="02020603050405020304" pitchFamily="18" charset="0"/>
                <a:cs typeface="Times New Roman" panose="02020603050405020304" pitchFamily="18" charset="0"/>
              </a:rPr>
              <a:t>Посольство Беларуси в </a:t>
            </a:r>
            <a:r>
              <a:rPr lang="ru-RU" sz="1400" b="1" dirty="0">
                <a:latin typeface="Times New Roman" panose="02020603050405020304" pitchFamily="18" charset="0"/>
                <a:cs typeface="Times New Roman" panose="02020603050405020304" pitchFamily="18" charset="0"/>
              </a:rPr>
              <a:t>Чехии</a:t>
            </a:r>
          </a:p>
          <a:p>
            <a:pPr>
              <a:lnSpc>
                <a:spcPts val="1400"/>
              </a:lnSpc>
            </a:pPr>
            <a:r>
              <a:rPr lang="en-US" sz="1400" dirty="0">
                <a:latin typeface="Times New Roman" panose="02020603050405020304" pitchFamily="18" charset="0"/>
                <a:cs typeface="Times New Roman" panose="02020603050405020304" pitchFamily="18" charset="0"/>
              </a:rPr>
              <a:t>cz.trade@mfa.gov.by</a:t>
            </a:r>
          </a:p>
          <a:p>
            <a:pPr>
              <a:lnSpc>
                <a:spcPts val="1400"/>
              </a:lnSpc>
            </a:pPr>
            <a:r>
              <a:rPr lang="en-US" sz="1400" dirty="0">
                <a:latin typeface="Times New Roman" panose="02020603050405020304" pitchFamily="18" charset="0"/>
                <a:cs typeface="Times New Roman" panose="02020603050405020304" pitchFamily="18" charset="0"/>
              </a:rPr>
              <a:t>+420739705110 (Viber)</a:t>
            </a:r>
          </a:p>
          <a:p>
            <a:endParaRPr lang="en-US" sz="1400" dirty="0">
              <a:latin typeface="Times New Roman" panose="02020603050405020304" pitchFamily="18" charset="0"/>
              <a:cs typeface="Times New Roman" panose="02020603050405020304" pitchFamily="18" charset="0"/>
            </a:endParaRPr>
          </a:p>
          <a:p>
            <a:pPr>
              <a:lnSpc>
                <a:spcPts val="1400"/>
              </a:lnSpc>
            </a:pPr>
            <a:r>
              <a:rPr lang="ru-RU" sz="1400" dirty="0">
                <a:latin typeface="Times New Roman" panose="02020603050405020304" pitchFamily="18" charset="0"/>
                <a:cs typeface="Times New Roman" panose="02020603050405020304" pitchFamily="18" charset="0"/>
              </a:rPr>
              <a:t>Посольство Беларуси в </a:t>
            </a:r>
            <a:r>
              <a:rPr lang="ru-RU" sz="1400" b="1" dirty="0">
                <a:latin typeface="Times New Roman" panose="02020603050405020304" pitchFamily="18" charset="0"/>
                <a:cs typeface="Times New Roman" panose="02020603050405020304" pitchFamily="18" charset="0"/>
              </a:rPr>
              <a:t>Германии</a:t>
            </a:r>
          </a:p>
          <a:p>
            <a:pPr>
              <a:lnSpc>
                <a:spcPts val="1400"/>
              </a:lnSpc>
            </a:pPr>
            <a:r>
              <a:rPr lang="en-US" sz="1400" dirty="0">
                <a:latin typeface="Times New Roman" panose="02020603050405020304" pitchFamily="18" charset="0"/>
                <a:cs typeface="Times New Roman" panose="02020603050405020304" pitchFamily="18" charset="0"/>
              </a:rPr>
              <a:t>germany@mfa.gov.by</a:t>
            </a:r>
          </a:p>
          <a:p>
            <a:pPr>
              <a:lnSpc>
                <a:spcPts val="1400"/>
              </a:lnSpc>
            </a:pPr>
            <a:r>
              <a:rPr lang="en-US" sz="1400" dirty="0">
                <a:latin typeface="Times New Roman" panose="02020603050405020304" pitchFamily="18" charset="0"/>
                <a:cs typeface="Times New Roman" panose="02020603050405020304" pitchFamily="18" charset="0"/>
              </a:rPr>
              <a:t>+491777998805 (WhatsApp, Viber)</a:t>
            </a:r>
          </a:p>
          <a:p>
            <a:endParaRPr lang="en-US" sz="1400" dirty="0">
              <a:latin typeface="Times New Roman" panose="02020603050405020304" pitchFamily="18" charset="0"/>
              <a:cs typeface="Times New Roman" panose="02020603050405020304" pitchFamily="18" charset="0"/>
            </a:endParaRPr>
          </a:p>
          <a:p>
            <a:pPr>
              <a:lnSpc>
                <a:spcPts val="1400"/>
              </a:lnSpc>
            </a:pPr>
            <a:r>
              <a:rPr lang="ru-RU" sz="1400" dirty="0">
                <a:latin typeface="Times New Roman" panose="02020603050405020304" pitchFamily="18" charset="0"/>
                <a:cs typeface="Times New Roman" panose="02020603050405020304" pitchFamily="18" charset="0"/>
              </a:rPr>
              <a:t>Посольство Беларуси в </a:t>
            </a:r>
            <a:r>
              <a:rPr lang="ru-RU" sz="1400" b="1" dirty="0">
                <a:latin typeface="Times New Roman" panose="02020603050405020304" pitchFamily="18" charset="0"/>
                <a:cs typeface="Times New Roman" panose="02020603050405020304" pitchFamily="18" charset="0"/>
              </a:rPr>
              <a:t>Болгарии</a:t>
            </a:r>
          </a:p>
          <a:p>
            <a:pPr>
              <a:lnSpc>
                <a:spcPts val="1400"/>
              </a:lnSpc>
            </a:pPr>
            <a:r>
              <a:rPr lang="en-US" sz="1400" dirty="0">
                <a:latin typeface="Times New Roman" panose="02020603050405020304" pitchFamily="18" charset="0"/>
                <a:cs typeface="Times New Roman" panose="02020603050405020304" pitchFamily="18" charset="0"/>
              </a:rPr>
              <a:t>bulgaria.trade@mfa.gov.by</a:t>
            </a:r>
          </a:p>
          <a:p>
            <a:endParaRPr lang="en-US" sz="1400" dirty="0">
              <a:latin typeface="Times New Roman" panose="02020603050405020304" pitchFamily="18" charset="0"/>
              <a:cs typeface="Times New Roman" panose="02020603050405020304" pitchFamily="18" charset="0"/>
            </a:endParaRPr>
          </a:p>
          <a:p>
            <a:pPr>
              <a:lnSpc>
                <a:spcPts val="1400"/>
              </a:lnSpc>
            </a:pPr>
            <a:r>
              <a:rPr lang="ru-RU" sz="1400" dirty="0">
                <a:latin typeface="Times New Roman" panose="02020603050405020304" pitchFamily="18" charset="0"/>
                <a:cs typeface="Times New Roman" panose="02020603050405020304" pitchFamily="18" charset="0"/>
              </a:rPr>
              <a:t>Посольство Беларуси в </a:t>
            </a:r>
            <a:r>
              <a:rPr lang="ru-RU" sz="1400" b="1" dirty="0">
                <a:latin typeface="Times New Roman" panose="02020603050405020304" pitchFamily="18" charset="0"/>
                <a:cs typeface="Times New Roman" panose="02020603050405020304" pitchFamily="18" charset="0"/>
              </a:rPr>
              <a:t>Турции</a:t>
            </a:r>
          </a:p>
          <a:p>
            <a:pPr>
              <a:lnSpc>
                <a:spcPts val="1400"/>
              </a:lnSpc>
            </a:pPr>
            <a:r>
              <a:rPr lang="en-US" sz="1400" dirty="0">
                <a:latin typeface="Times New Roman" panose="02020603050405020304" pitchFamily="18" charset="0"/>
                <a:cs typeface="Times New Roman" panose="02020603050405020304" pitchFamily="18" charset="0"/>
              </a:rPr>
              <a:t>turkey.trade@mfa.gov.by</a:t>
            </a:r>
          </a:p>
          <a:p>
            <a:pPr>
              <a:lnSpc>
                <a:spcPts val="1400"/>
              </a:lnSpc>
            </a:pPr>
            <a:r>
              <a:rPr lang="en-US" sz="1400" dirty="0">
                <a:latin typeface="Times New Roman" panose="02020603050405020304" pitchFamily="18" charset="0"/>
                <a:cs typeface="Times New Roman" panose="02020603050405020304" pitchFamily="18" charset="0"/>
              </a:rPr>
              <a:t>+905385442799</a:t>
            </a:r>
          </a:p>
          <a:p>
            <a:pPr>
              <a:lnSpc>
                <a:spcPts val="1400"/>
              </a:lnSpc>
            </a:pPr>
            <a:r>
              <a:rPr lang="en-US" sz="1400" dirty="0">
                <a:latin typeface="Times New Roman" panose="02020603050405020304" pitchFamily="18" charset="0"/>
                <a:cs typeface="Times New Roman" panose="02020603050405020304" pitchFamily="18" charset="0"/>
              </a:rPr>
              <a:t>+375291031238 </a:t>
            </a:r>
            <a:r>
              <a:rPr lang="en-US" sz="1400" dirty="0" smtClean="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WhatsApp</a:t>
            </a:r>
            <a:r>
              <a:rPr lang="en-US" sz="1400" dirty="0" smtClean="0">
                <a:latin typeface="Times New Roman" panose="02020603050405020304" pitchFamily="18" charset="0"/>
                <a:cs typeface="Times New Roman" panose="02020603050405020304" pitchFamily="18" charset="0"/>
              </a:rPr>
              <a:t>)</a:t>
            </a:r>
            <a:endParaRPr lang="ru-RU" sz="1400" dirty="0" smtClean="0">
              <a:latin typeface="Times New Roman" panose="02020603050405020304" pitchFamily="18" charset="0"/>
              <a:cs typeface="Times New Roman" panose="02020603050405020304" pitchFamily="18" charset="0"/>
            </a:endParaRPr>
          </a:p>
          <a:p>
            <a:endParaRPr lang="ru-RU" sz="1400" dirty="0" smtClean="0">
              <a:latin typeface="Times New Roman" panose="02020603050405020304" pitchFamily="18" charset="0"/>
              <a:cs typeface="Times New Roman" panose="02020603050405020304" pitchFamily="18" charset="0"/>
            </a:endParaRPr>
          </a:p>
          <a:p>
            <a:pPr>
              <a:lnSpc>
                <a:spcPts val="1400"/>
              </a:lnSpc>
            </a:pPr>
            <a:r>
              <a:rPr lang="ru-RU" sz="1400" dirty="0" smtClean="0">
                <a:latin typeface="Times New Roman" panose="02020603050405020304" pitchFamily="18" charset="0"/>
                <a:cs typeface="Times New Roman" panose="02020603050405020304" pitchFamily="18" charset="0"/>
              </a:rPr>
              <a:t>Посольство </a:t>
            </a:r>
            <a:r>
              <a:rPr lang="ru-RU" sz="1400" dirty="0">
                <a:latin typeface="Times New Roman" panose="02020603050405020304" pitchFamily="18" charset="0"/>
                <a:cs typeface="Times New Roman" panose="02020603050405020304" pitchFamily="18" charset="0"/>
              </a:rPr>
              <a:t>Беларуси в </a:t>
            </a:r>
            <a:r>
              <a:rPr lang="ru-RU" sz="1400" b="1" dirty="0" smtClean="0">
                <a:latin typeface="Times New Roman" panose="02020603050405020304" pitchFamily="18" charset="0"/>
                <a:cs typeface="Times New Roman" panose="02020603050405020304" pitchFamily="18" charset="0"/>
              </a:rPr>
              <a:t>Швеции (Норвегии)</a:t>
            </a:r>
            <a:endParaRPr lang="ru-RU" sz="1400" b="1" dirty="0">
              <a:latin typeface="Times New Roman" panose="02020603050405020304" pitchFamily="18" charset="0"/>
              <a:cs typeface="Times New Roman" panose="02020603050405020304" pitchFamily="18" charset="0"/>
            </a:endParaRPr>
          </a:p>
          <a:p>
            <a:pPr>
              <a:lnSpc>
                <a:spcPts val="1400"/>
              </a:lnSpc>
            </a:pPr>
            <a:r>
              <a:rPr lang="ru-RU" sz="1400" dirty="0">
                <a:latin typeface="Times New Roman" panose="02020603050405020304" pitchFamily="18" charset="0"/>
                <a:cs typeface="Times New Roman" panose="02020603050405020304" pitchFamily="18" charset="0"/>
              </a:rPr>
              <a:t>sweden@mfa.gov.by</a:t>
            </a:r>
          </a:p>
          <a:p>
            <a:pPr>
              <a:lnSpc>
                <a:spcPts val="1400"/>
              </a:lnSpc>
            </a:pPr>
            <a:r>
              <a:rPr lang="ru-RU" sz="1400" dirty="0">
                <a:latin typeface="Times New Roman" panose="02020603050405020304" pitchFamily="18" charset="0"/>
                <a:cs typeface="Times New Roman" panose="02020603050405020304" pitchFamily="18" charset="0"/>
              </a:rPr>
              <a:t>+46 8 517 009 92</a:t>
            </a:r>
          </a:p>
          <a:p>
            <a:endParaRPr lang="ru-RU" sz="1400" dirty="0">
              <a:latin typeface="Times New Roman" panose="02020603050405020304" pitchFamily="18" charset="0"/>
              <a:cs typeface="Times New Roman" panose="02020603050405020304" pitchFamily="18" charset="0"/>
            </a:endParaRPr>
          </a:p>
          <a:p>
            <a:pPr>
              <a:lnSpc>
                <a:spcPts val="1400"/>
              </a:lnSpc>
            </a:pPr>
            <a:r>
              <a:rPr lang="ru-RU" sz="1400" dirty="0">
                <a:latin typeface="Times New Roman" panose="02020603050405020304" pitchFamily="18" charset="0"/>
                <a:cs typeface="Times New Roman" panose="02020603050405020304" pitchFamily="18" charset="0"/>
              </a:rPr>
              <a:t>Посольство Беларуси в </a:t>
            </a:r>
            <a:r>
              <a:rPr lang="ru-RU" sz="1400" b="1" dirty="0">
                <a:latin typeface="Times New Roman" panose="02020603050405020304" pitchFamily="18" charset="0"/>
                <a:cs typeface="Times New Roman" panose="02020603050405020304" pitchFamily="18" charset="0"/>
              </a:rPr>
              <a:t>Словакии</a:t>
            </a:r>
          </a:p>
          <a:p>
            <a:pPr>
              <a:lnSpc>
                <a:spcPts val="1400"/>
              </a:lnSpc>
            </a:pPr>
            <a:r>
              <a:rPr lang="ru-RU" sz="1400" dirty="0">
                <a:latin typeface="Times New Roman" panose="02020603050405020304" pitchFamily="18" charset="0"/>
                <a:cs typeface="Times New Roman" panose="02020603050405020304" pitchFamily="18" charset="0"/>
              </a:rPr>
              <a:t>+421 903 659 724 </a:t>
            </a:r>
          </a:p>
          <a:p>
            <a:pPr>
              <a:lnSpc>
                <a:spcPts val="1400"/>
              </a:lnSpc>
            </a:pPr>
            <a:r>
              <a:rPr lang="ru-RU" sz="1400" dirty="0">
                <a:latin typeface="Times New Roman" panose="02020603050405020304" pitchFamily="18" charset="0"/>
                <a:cs typeface="Times New Roman" panose="02020603050405020304" pitchFamily="18" charset="0"/>
              </a:rPr>
              <a:t>sk.trade@mfa.gov.by</a:t>
            </a:r>
          </a:p>
          <a:p>
            <a:endParaRPr lang="ru-RU" dirty="0" smtClean="0">
              <a:latin typeface="Times New Roman" panose="02020603050405020304" pitchFamily="18" charset="0"/>
              <a:cs typeface="Times New Roman" panose="02020603050405020304" pitchFamily="18" charset="0"/>
            </a:endParaRPr>
          </a:p>
          <a:p>
            <a:pPr>
              <a:lnSpc>
                <a:spcPts val="1400"/>
              </a:lnSpc>
            </a:pPr>
            <a:r>
              <a:rPr lang="ru-RU" sz="1400" dirty="0">
                <a:latin typeface="Times New Roman" panose="02020603050405020304" pitchFamily="18" charset="0"/>
                <a:cs typeface="Times New Roman" panose="02020603050405020304" pitchFamily="18" charset="0"/>
              </a:rPr>
              <a:t>Посольство Беларуси в </a:t>
            </a:r>
            <a:r>
              <a:rPr lang="ru-RU" sz="1400" b="1" dirty="0" smtClean="0">
                <a:latin typeface="Times New Roman" panose="02020603050405020304" pitchFamily="18" charset="0"/>
                <a:cs typeface="Times New Roman" panose="02020603050405020304" pitchFamily="18" charset="0"/>
              </a:rPr>
              <a:t>Испании</a:t>
            </a:r>
            <a:endParaRPr lang="ru-RU" sz="1400" b="1" dirty="0">
              <a:latin typeface="Times New Roman" panose="02020603050405020304" pitchFamily="18" charset="0"/>
              <a:cs typeface="Times New Roman" panose="02020603050405020304" pitchFamily="18" charset="0"/>
            </a:endParaRPr>
          </a:p>
          <a:p>
            <a:pPr>
              <a:lnSpc>
                <a:spcPts val="1400"/>
              </a:lnSpc>
            </a:pPr>
            <a:r>
              <a:rPr lang="ru-RU" sz="1400" dirty="0" err="1">
                <a:latin typeface="Times New Roman" panose="02020603050405020304" pitchFamily="18" charset="0"/>
                <a:cs typeface="Times New Roman" panose="02020603050405020304" pitchFamily="18" charset="0"/>
              </a:rPr>
              <a:t>Балащенко</a:t>
            </a:r>
            <a:r>
              <a:rPr lang="ru-RU" sz="1400" dirty="0">
                <a:latin typeface="Times New Roman" panose="02020603050405020304" pitchFamily="18" charset="0"/>
                <a:cs typeface="Times New Roman" panose="02020603050405020304" pitchFamily="18" charset="0"/>
              </a:rPr>
              <a:t> Сергей Витальевич</a:t>
            </a:r>
          </a:p>
          <a:p>
            <a:pPr>
              <a:lnSpc>
                <a:spcPts val="1400"/>
              </a:lnSpc>
            </a:pPr>
            <a:r>
              <a:rPr lang="ru-RU" sz="1400" dirty="0">
                <a:latin typeface="Times New Roman" panose="02020603050405020304" pitchFamily="18" charset="0"/>
                <a:cs typeface="Times New Roman" panose="02020603050405020304" pitchFamily="18" charset="0"/>
              </a:rPr>
              <a:t>spain@mfa.gov.by</a:t>
            </a:r>
          </a:p>
          <a:p>
            <a:pPr>
              <a:lnSpc>
                <a:spcPts val="1400"/>
              </a:lnSpc>
            </a:pPr>
            <a:r>
              <a:rPr lang="ru-RU" sz="1400" dirty="0">
                <a:latin typeface="Times New Roman" panose="02020603050405020304" pitchFamily="18" charset="0"/>
                <a:cs typeface="Times New Roman" panose="02020603050405020304" pitchFamily="18" charset="0"/>
              </a:rPr>
              <a:t>+34 637 397899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3327422"/>
      </p:ext>
    </p:extLst>
  </p:cSld>
  <p:clrMapOvr>
    <a:masterClrMapping/>
  </p:clrMapOvr>
  <p:transition spd="slow">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ctr">
              <a:buNone/>
            </a:pPr>
            <a:endParaRPr lang="ru-RU" sz="4400" b="1" dirty="0" smtClean="0">
              <a:solidFill>
                <a:srgbClr val="0070C0"/>
              </a:solidFill>
              <a:effectLst>
                <a:outerShdw blurRad="38100" dist="38100" dir="2700000" algn="tl">
                  <a:srgbClr val="000000">
                    <a:alpha val="43137"/>
                  </a:srgbClr>
                </a:outerShdw>
              </a:effectLst>
            </a:endParaRPr>
          </a:p>
          <a:p>
            <a:pPr marL="0" indent="0" algn="ctr">
              <a:buNone/>
            </a:pPr>
            <a:r>
              <a:rPr lang="ru-RU" sz="4400" b="1" dirty="0" smtClean="0">
                <a:solidFill>
                  <a:srgbClr val="0070C0"/>
                </a:solidFill>
                <a:effectLst>
                  <a:outerShdw blurRad="38100" dist="38100" dir="2700000" algn="tl">
                    <a:srgbClr val="000000">
                      <a:alpha val="43137"/>
                    </a:srgbClr>
                  </a:outerShdw>
                </a:effectLst>
              </a:rPr>
              <a:t>Благодарю за внимание!</a:t>
            </a:r>
          </a:p>
          <a:p>
            <a:pPr marL="0" indent="0" algn="ctr">
              <a:buNone/>
            </a:pPr>
            <a:endParaRPr lang="ru-RU" sz="4400" b="1" dirty="0">
              <a:solidFill>
                <a:srgbClr val="0070C0"/>
              </a:solidFill>
              <a:effectLst>
                <a:outerShdw blurRad="38100" dist="38100" dir="2700000" algn="tl">
                  <a:srgbClr val="000000">
                    <a:alpha val="43137"/>
                  </a:srgbClr>
                </a:outerShdw>
              </a:effectLst>
            </a:endParaRPr>
          </a:p>
          <a:p>
            <a:pPr marL="0" indent="0" algn="ctr">
              <a:buNone/>
            </a:pPr>
            <a:endParaRPr lang="ru-RU" sz="4400" b="1" dirty="0" smtClean="0">
              <a:solidFill>
                <a:srgbClr val="0070C0"/>
              </a:solidFill>
              <a:effectLst>
                <a:outerShdw blurRad="38100" dist="38100" dir="2700000" algn="tl">
                  <a:srgbClr val="000000">
                    <a:alpha val="43137"/>
                  </a:srgbClr>
                </a:outerShdw>
              </a:effectLst>
            </a:endParaRPr>
          </a:p>
          <a:p>
            <a:pPr marL="0" indent="0" algn="r">
              <a:buNone/>
            </a:pPr>
            <a:r>
              <a:rPr lang="ru-RU" sz="2000" dirty="0" smtClean="0">
                <a:solidFill>
                  <a:srgbClr val="0070C0"/>
                </a:solidFill>
                <a:effectLst>
                  <a:outerShdw blurRad="38100" dist="38100" dir="2700000" algn="tl">
                    <a:srgbClr val="000000">
                      <a:alpha val="43137"/>
                    </a:srgbClr>
                  </a:outerShdw>
                </a:effectLst>
              </a:rPr>
              <a:t>Екатерина </a:t>
            </a:r>
            <a:r>
              <a:rPr lang="ru-RU" sz="2000" dirty="0" err="1" smtClean="0">
                <a:solidFill>
                  <a:srgbClr val="0070C0"/>
                </a:solidFill>
                <a:effectLst>
                  <a:outerShdw blurRad="38100" dist="38100" dir="2700000" algn="tl">
                    <a:srgbClr val="000000">
                      <a:alpha val="43137"/>
                    </a:srgbClr>
                  </a:outerShdw>
                </a:effectLst>
              </a:rPr>
              <a:t>Шатохина</a:t>
            </a:r>
            <a:endParaRPr lang="ru-RU" sz="2000" dirty="0" smtClean="0">
              <a:solidFill>
                <a:srgbClr val="0070C0"/>
              </a:solidFill>
              <a:effectLst>
                <a:outerShdw blurRad="38100" dist="38100" dir="2700000" algn="tl">
                  <a:srgbClr val="000000">
                    <a:alpha val="43137"/>
                  </a:srgbClr>
                </a:outerShdw>
              </a:effectLst>
            </a:endParaRPr>
          </a:p>
          <a:p>
            <a:pPr marL="0" indent="0" algn="r">
              <a:buNone/>
            </a:pPr>
            <a:r>
              <a:rPr lang="en-US" sz="2000" dirty="0" smtClean="0">
                <a:solidFill>
                  <a:srgbClr val="0070C0"/>
                </a:solidFill>
                <a:effectLst>
                  <a:outerShdw blurRad="38100" dist="38100" dir="2700000" algn="tl">
                    <a:srgbClr val="000000">
                      <a:alpha val="43137"/>
                    </a:srgbClr>
                  </a:outerShdw>
                </a:effectLst>
                <a:hlinkClick r:id="rId2"/>
              </a:rPr>
              <a:t>be.trade@mfa.gov.by</a:t>
            </a:r>
            <a:endParaRPr lang="en-US" sz="2000" dirty="0" smtClean="0">
              <a:solidFill>
                <a:srgbClr val="0070C0"/>
              </a:solidFill>
              <a:effectLst>
                <a:outerShdw blurRad="38100" dist="38100" dir="2700000" algn="tl">
                  <a:srgbClr val="000000">
                    <a:alpha val="43137"/>
                  </a:srgbClr>
                </a:outerShdw>
              </a:effectLst>
            </a:endParaRPr>
          </a:p>
          <a:p>
            <a:pPr marL="0" indent="0" algn="r">
              <a:buNone/>
            </a:pPr>
            <a:r>
              <a:rPr lang="en-US" sz="2000" dirty="0" smtClean="0">
                <a:solidFill>
                  <a:srgbClr val="0070C0"/>
                </a:solidFill>
                <a:effectLst>
                  <a:outerShdw blurRad="38100" dist="38100" dir="2700000" algn="tl">
                    <a:srgbClr val="000000">
                      <a:alpha val="43137"/>
                    </a:srgbClr>
                  </a:outerShdw>
                </a:effectLst>
              </a:rPr>
              <a:t>+32 474 88 88 10</a:t>
            </a:r>
            <a:endParaRPr lang="ru-RU" sz="2000" dirty="0" smtClean="0">
              <a:solidFill>
                <a:srgbClr val="0070C0"/>
              </a:solidFill>
              <a:effectLst>
                <a:outerShdw blurRad="38100" dist="38100" dir="2700000" algn="tl">
                  <a:srgbClr val="000000">
                    <a:alpha val="43137"/>
                  </a:srgbClr>
                </a:outerShdw>
              </a:effectLst>
            </a:endParaRPr>
          </a:p>
          <a:p>
            <a:pPr marL="0" indent="0" algn="ctr">
              <a:buNone/>
            </a:pPr>
            <a:endParaRPr lang="ru-RU" sz="4400" b="1" dirty="0" smtClean="0">
              <a:effectLst>
                <a:outerShdw blurRad="38100" dist="38100" dir="2700000" algn="tl">
                  <a:srgbClr val="000000">
                    <a:alpha val="43137"/>
                  </a:srgbClr>
                </a:outerShdw>
              </a:effectLst>
            </a:endParaRPr>
          </a:p>
          <a:p>
            <a:pPr marL="0" indent="0" algn="ctr">
              <a:buNone/>
            </a:pPr>
            <a:endParaRPr lang="ru-RU" sz="4400" b="1" dirty="0">
              <a:effectLst>
                <a:outerShdw blurRad="38100" dist="38100" dir="2700000" algn="tl">
                  <a:srgbClr val="000000">
                    <a:alpha val="43137"/>
                  </a:srgbClr>
                </a:outerShdw>
              </a:effectLst>
            </a:endParaRPr>
          </a:p>
          <a:p>
            <a:pPr marL="0" indent="0" algn="ctr">
              <a:buNone/>
            </a:pPr>
            <a:endParaRPr lang="ru-RU"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65218322"/>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10118"/>
            <a:ext cx="8229600" cy="570610"/>
          </a:xfrm>
        </p:spPr>
        <p:txBody>
          <a:bodyPr>
            <a:noAutofit/>
          </a:bodyPr>
          <a:lstStyle/>
          <a:p>
            <a:pPr algn="ctr"/>
            <a:r>
              <a:rPr lang="ru-RU" sz="2000" dirty="0" smtClean="0">
                <a:latin typeface="Times New Roman" panose="02020603050405020304" pitchFamily="18" charset="0"/>
                <a:ea typeface="Calibri" panose="020F0502020204030204" pitchFamily="34" charset="0"/>
                <a:cs typeface="Times New Roman" panose="02020603050405020304" pitchFamily="18" charset="0"/>
              </a:rPr>
              <a:t>/</a:t>
            </a:r>
            <a:r>
              <a:rPr lang="ru-RU" sz="2000" dirty="0">
                <a:latin typeface="Calibri" panose="020F0502020204030204" pitchFamily="34" charset="0"/>
                <a:ea typeface="Calibri" panose="020F0502020204030204" pitchFamily="34" charset="0"/>
                <a:cs typeface="Times New Roman" panose="02020603050405020304" pitchFamily="18" charset="0"/>
              </a:rPr>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4600" dirty="0" smtClean="0">
                <a:solidFill>
                  <a:schemeClr val="bg1"/>
                </a:solidFill>
              </a:rPr>
              <a:t>Нормативные правовые акты </a:t>
            </a:r>
            <a:endParaRPr lang="ru-RU" sz="4600" dirty="0">
              <a:solidFill>
                <a:schemeClr val="bg1"/>
              </a:solidFill>
            </a:endParaRPr>
          </a:p>
        </p:txBody>
      </p:sp>
      <p:sp>
        <p:nvSpPr>
          <p:cNvPr id="3" name="Объект 2"/>
          <p:cNvSpPr>
            <a:spLocks noGrp="1"/>
          </p:cNvSpPr>
          <p:nvPr>
            <p:ph idx="1"/>
          </p:nvPr>
        </p:nvSpPr>
        <p:spPr>
          <a:xfrm>
            <a:off x="323528" y="3105834"/>
            <a:ext cx="7848872" cy="1200329"/>
          </a:xfrm>
        </p:spPr>
        <p:txBody>
          <a:bodyPr/>
          <a:lstStyle/>
          <a:p>
            <a:endParaRPr lang="ru-RU" dirty="0"/>
          </a:p>
          <a:p>
            <a:endParaRPr lang="ru-RU" dirty="0" smtClean="0"/>
          </a:p>
        </p:txBody>
      </p:sp>
      <p:sp>
        <p:nvSpPr>
          <p:cNvPr id="4" name="Прямоугольник 3"/>
          <p:cNvSpPr/>
          <p:nvPr/>
        </p:nvSpPr>
        <p:spPr>
          <a:xfrm>
            <a:off x="755576" y="1340768"/>
            <a:ext cx="7920880" cy="6817251"/>
          </a:xfrm>
          <a:prstGeom prst="rect">
            <a:avLst/>
          </a:prstGeom>
        </p:spPr>
        <p:txBody>
          <a:bodyPr wrap="square">
            <a:spAutoFit/>
          </a:bodyPr>
          <a:lstStyle/>
          <a:p>
            <a:r>
              <a:rPr lang="en-US" sz="1700" b="1" dirty="0">
                <a:latin typeface="Times New Roman" panose="02020603050405020304" pitchFamily="18" charset="0"/>
                <a:cs typeface="Times New Roman" panose="02020603050405020304" pitchFamily="18" charset="0"/>
              </a:rPr>
              <a:t>COUNCIL REGULATION (EC) No </a:t>
            </a:r>
            <a:r>
              <a:rPr lang="en-US" sz="1700" b="1" dirty="0" smtClean="0">
                <a:latin typeface="Times New Roman" panose="02020603050405020304" pitchFamily="18" charset="0"/>
                <a:cs typeface="Times New Roman" panose="02020603050405020304" pitchFamily="18" charset="0"/>
              </a:rPr>
              <a:t>765/2006</a:t>
            </a:r>
            <a:r>
              <a:rPr lang="ru-RU" sz="1700" b="1" dirty="0" smtClean="0">
                <a:latin typeface="Times New Roman" panose="02020603050405020304" pitchFamily="18" charset="0"/>
                <a:cs typeface="Times New Roman" panose="02020603050405020304" pitchFamily="18" charset="0"/>
              </a:rPr>
              <a:t> </a:t>
            </a:r>
            <a:r>
              <a:rPr lang="en-US" sz="1700" b="1" dirty="0" smtClean="0">
                <a:latin typeface="Times New Roman" panose="02020603050405020304" pitchFamily="18" charset="0"/>
                <a:cs typeface="Times New Roman" panose="02020603050405020304" pitchFamily="18" charset="0"/>
              </a:rPr>
              <a:t>of </a:t>
            </a:r>
            <a:r>
              <a:rPr lang="en-US" sz="1700" b="1" dirty="0">
                <a:latin typeface="Times New Roman" panose="02020603050405020304" pitchFamily="18" charset="0"/>
                <a:cs typeface="Times New Roman" panose="02020603050405020304" pitchFamily="18" charset="0"/>
              </a:rPr>
              <a:t>18 May 2006</a:t>
            </a:r>
          </a:p>
          <a:p>
            <a:pPr algn="just"/>
            <a:r>
              <a:rPr lang="en-US" sz="1700" dirty="0" smtClean="0">
                <a:latin typeface="Times New Roman" panose="02020603050405020304" pitchFamily="18" charset="0"/>
                <a:cs typeface="Times New Roman" panose="02020603050405020304" pitchFamily="18" charset="0"/>
              </a:rPr>
              <a:t>concerning </a:t>
            </a:r>
            <a:r>
              <a:rPr lang="en-US" sz="1700" dirty="0">
                <a:latin typeface="Times New Roman" panose="02020603050405020304" pitchFamily="18" charset="0"/>
                <a:cs typeface="Times New Roman" panose="02020603050405020304" pitchFamily="18" charset="0"/>
              </a:rPr>
              <a:t>restrictive measures in view of the situation in Belarus and the involvement of Belarus in the Russian aggression against Ukraine</a:t>
            </a:r>
            <a:r>
              <a:rPr lang="en-US" sz="1700" b="1" dirty="0">
                <a:latin typeface="Times New Roman" panose="02020603050405020304" pitchFamily="18" charset="0"/>
                <a:cs typeface="Times New Roman" panose="02020603050405020304" pitchFamily="18" charset="0"/>
              </a:rPr>
              <a:t> </a:t>
            </a:r>
            <a:endParaRPr lang="ru-RU" sz="1700" b="1" dirty="0" smtClean="0">
              <a:latin typeface="Times New Roman" panose="02020603050405020304" pitchFamily="18" charset="0"/>
              <a:cs typeface="Times New Roman" panose="02020603050405020304" pitchFamily="18" charset="0"/>
            </a:endParaRPr>
          </a:p>
          <a:p>
            <a:pPr algn="just"/>
            <a:r>
              <a:rPr lang="en-US" sz="1700" dirty="0" smtClean="0">
                <a:latin typeface="Times New Roman" panose="02020603050405020304" pitchFamily="18" charset="0"/>
                <a:cs typeface="Times New Roman" panose="02020603050405020304" pitchFamily="18" charset="0"/>
                <a:hlinkClick r:id="rId2"/>
              </a:rPr>
              <a:t>https</a:t>
            </a:r>
            <a:r>
              <a:rPr lang="en-US" sz="1700" dirty="0">
                <a:latin typeface="Times New Roman" panose="02020603050405020304" pitchFamily="18" charset="0"/>
                <a:cs typeface="Times New Roman" panose="02020603050405020304" pitchFamily="18" charset="0"/>
                <a:hlinkClick r:id="rId2"/>
              </a:rPr>
              <a:t>://eur-lex.europa.eu/legal-content/EN/TXT/?</a:t>
            </a:r>
            <a:r>
              <a:rPr lang="en-US" sz="1700" dirty="0" smtClean="0">
                <a:latin typeface="Times New Roman" panose="02020603050405020304" pitchFamily="18" charset="0"/>
                <a:cs typeface="Times New Roman" panose="02020603050405020304" pitchFamily="18" charset="0"/>
                <a:hlinkClick r:id="rId2"/>
              </a:rPr>
              <a:t>uri=CELEX%3A02006R0765-20220720</a:t>
            </a:r>
            <a:endParaRPr lang="ru-RU" sz="1700"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a:p>
            <a:pPr algn="just"/>
            <a:r>
              <a:rPr lang="en-US" sz="1700" b="1" dirty="0" smtClean="0">
                <a:latin typeface="Times New Roman" panose="02020603050405020304" pitchFamily="18" charset="0"/>
                <a:cs typeface="Times New Roman" panose="02020603050405020304" pitchFamily="18" charset="0"/>
              </a:rPr>
              <a:t>COUNCIL </a:t>
            </a:r>
            <a:r>
              <a:rPr lang="en-US" sz="1700" b="1" dirty="0">
                <a:latin typeface="Times New Roman" panose="02020603050405020304" pitchFamily="18" charset="0"/>
                <a:cs typeface="Times New Roman" panose="02020603050405020304" pitchFamily="18" charset="0"/>
              </a:rPr>
              <a:t>DECISION </a:t>
            </a:r>
            <a:r>
              <a:rPr lang="en-US" sz="1700" b="1" dirty="0" smtClean="0">
                <a:latin typeface="Times New Roman" panose="02020603050405020304" pitchFamily="18" charset="0"/>
                <a:cs typeface="Times New Roman" panose="02020603050405020304" pitchFamily="18" charset="0"/>
              </a:rPr>
              <a:t>2012/642/CFSP</a:t>
            </a:r>
            <a:r>
              <a:rPr lang="ru-RU" sz="1700" b="1" dirty="0" smtClean="0">
                <a:latin typeface="Times New Roman" panose="02020603050405020304" pitchFamily="18" charset="0"/>
                <a:cs typeface="Times New Roman" panose="02020603050405020304" pitchFamily="18" charset="0"/>
              </a:rPr>
              <a:t> </a:t>
            </a:r>
            <a:r>
              <a:rPr lang="en-US" sz="1700" b="1" dirty="0" smtClean="0">
                <a:latin typeface="Times New Roman" panose="02020603050405020304" pitchFamily="18" charset="0"/>
                <a:cs typeface="Times New Roman" panose="02020603050405020304" pitchFamily="18" charset="0"/>
              </a:rPr>
              <a:t>of </a:t>
            </a:r>
            <a:r>
              <a:rPr lang="en-US" sz="1700" b="1" dirty="0">
                <a:latin typeface="Times New Roman" panose="02020603050405020304" pitchFamily="18" charset="0"/>
                <a:cs typeface="Times New Roman" panose="02020603050405020304" pitchFamily="18" charset="0"/>
              </a:rPr>
              <a:t>15 October 2012</a:t>
            </a:r>
          </a:p>
          <a:p>
            <a:pPr algn="just"/>
            <a:r>
              <a:rPr lang="en-US" sz="1700" dirty="0" smtClean="0">
                <a:latin typeface="Times New Roman" panose="02020603050405020304" pitchFamily="18" charset="0"/>
                <a:cs typeface="Times New Roman" panose="02020603050405020304" pitchFamily="18" charset="0"/>
              </a:rPr>
              <a:t>concerning </a:t>
            </a:r>
            <a:r>
              <a:rPr lang="en-US" sz="1700" dirty="0">
                <a:latin typeface="Times New Roman" panose="02020603050405020304" pitchFamily="18" charset="0"/>
                <a:cs typeface="Times New Roman" panose="02020603050405020304" pitchFamily="18" charset="0"/>
              </a:rPr>
              <a:t>restrictive measures in view of the situation in </a:t>
            </a:r>
            <a:r>
              <a:rPr lang="en-US" sz="1700" dirty="0" smtClean="0">
                <a:latin typeface="Times New Roman" panose="02020603050405020304" pitchFamily="18" charset="0"/>
                <a:cs typeface="Times New Roman" panose="02020603050405020304" pitchFamily="18" charset="0"/>
              </a:rPr>
              <a:t>Belarus</a:t>
            </a:r>
            <a:endParaRPr lang="ru-RU" sz="1700" dirty="0" smtClean="0">
              <a:latin typeface="Times New Roman" panose="02020603050405020304" pitchFamily="18" charset="0"/>
              <a:cs typeface="Times New Roman" panose="02020603050405020304" pitchFamily="18" charset="0"/>
            </a:endParaRPr>
          </a:p>
          <a:p>
            <a:pPr algn="just"/>
            <a:r>
              <a:rPr lang="en-US" sz="1700" dirty="0" smtClean="0">
                <a:latin typeface="Times New Roman" panose="02020603050405020304" pitchFamily="18" charset="0"/>
                <a:cs typeface="Times New Roman" panose="02020603050405020304" pitchFamily="18" charset="0"/>
                <a:hlinkClick r:id="rId3"/>
              </a:rPr>
              <a:t>https</a:t>
            </a:r>
            <a:r>
              <a:rPr lang="en-US" sz="1700" dirty="0">
                <a:latin typeface="Times New Roman" panose="02020603050405020304" pitchFamily="18" charset="0"/>
                <a:cs typeface="Times New Roman" panose="02020603050405020304" pitchFamily="18" charset="0"/>
                <a:hlinkClick r:id="rId3"/>
              </a:rPr>
              <a:t>://eur-lex.europa.eu/legal-content/EN/TXT/?</a:t>
            </a:r>
            <a:r>
              <a:rPr lang="en-US" sz="1700" dirty="0" smtClean="0">
                <a:latin typeface="Times New Roman" panose="02020603050405020304" pitchFamily="18" charset="0"/>
                <a:cs typeface="Times New Roman" panose="02020603050405020304" pitchFamily="18" charset="0"/>
                <a:hlinkClick r:id="rId3"/>
              </a:rPr>
              <a:t>uri=CELEX%3A02012D0642-20220720</a:t>
            </a:r>
            <a:endParaRPr lang="ru-RU" sz="1700" dirty="0" smtClean="0">
              <a:latin typeface="Times New Roman" panose="02020603050405020304" pitchFamily="18" charset="0"/>
              <a:cs typeface="Times New Roman" panose="02020603050405020304" pitchFamily="18" charset="0"/>
            </a:endParaRPr>
          </a:p>
          <a:p>
            <a:pPr algn="just"/>
            <a:endParaRPr lang="en-US" sz="1700" dirty="0" smtClean="0">
              <a:latin typeface="Times New Roman" panose="02020603050405020304" pitchFamily="18" charset="0"/>
              <a:cs typeface="Times New Roman" panose="02020603050405020304" pitchFamily="18" charset="0"/>
            </a:endParaRPr>
          </a:p>
          <a:p>
            <a:pPr algn="just"/>
            <a:r>
              <a:rPr lang="ru-RU" sz="1700" b="1" dirty="0" smtClean="0">
                <a:latin typeface="Times New Roman" panose="02020603050405020304" pitchFamily="18" charset="0"/>
                <a:cs typeface="Times New Roman" panose="02020603050405020304" pitchFamily="18" charset="0"/>
              </a:rPr>
              <a:t>Консолидированная версия Регламента на русском языке</a:t>
            </a:r>
            <a:r>
              <a:rPr lang="ru-RU" sz="1700" dirty="0" smtClean="0">
                <a:latin typeface="Times New Roman" panose="02020603050405020304" pitchFamily="18" charset="0"/>
                <a:cs typeface="Times New Roman" panose="02020603050405020304" pitchFamily="18" charset="0"/>
              </a:rPr>
              <a:t>:</a:t>
            </a:r>
            <a:endParaRPr lang="en-US" sz="1700" dirty="0" smtClean="0">
              <a:latin typeface="Times New Roman" panose="02020603050405020304" pitchFamily="18" charset="0"/>
              <a:cs typeface="Times New Roman" panose="02020603050405020304" pitchFamily="18" charset="0"/>
            </a:endParaRPr>
          </a:p>
          <a:p>
            <a:pPr algn="just"/>
            <a:r>
              <a:rPr lang="en-US" sz="1700" dirty="0" smtClean="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hlinkClick r:id="rId4"/>
              </a:rPr>
              <a:t>https://belgium.mfa.gov.by/ru/exportby/reg</a:t>
            </a:r>
            <a:r>
              <a:rPr lang="en-US" sz="1700" dirty="0" smtClean="0">
                <a:latin typeface="Times New Roman" panose="02020603050405020304" pitchFamily="18" charset="0"/>
                <a:cs typeface="Times New Roman" panose="02020603050405020304" pitchFamily="18" charset="0"/>
                <a:hlinkClick r:id="rId4"/>
              </a:rPr>
              <a:t>/</a:t>
            </a:r>
            <a:endParaRPr lang="ru-RU" sz="1700" dirty="0" smtClean="0">
              <a:latin typeface="Times New Roman" panose="02020603050405020304" pitchFamily="18" charset="0"/>
              <a:cs typeface="Times New Roman" panose="02020603050405020304" pitchFamily="18" charset="0"/>
            </a:endParaRPr>
          </a:p>
          <a:p>
            <a:pPr algn="just"/>
            <a:endParaRPr lang="ru-RU" sz="1700" dirty="0">
              <a:latin typeface="Times New Roman" panose="02020603050405020304" pitchFamily="18" charset="0"/>
              <a:cs typeface="Times New Roman" panose="02020603050405020304" pitchFamily="18" charset="0"/>
            </a:endParaRPr>
          </a:p>
          <a:p>
            <a:pPr algn="just"/>
            <a:r>
              <a:rPr lang="ru-RU" sz="1700" b="1" dirty="0">
                <a:latin typeface="Times New Roman" panose="02020603050405020304" pitchFamily="18" charset="0"/>
                <a:cs typeface="Times New Roman" panose="02020603050405020304" pitchFamily="18" charset="0"/>
              </a:rPr>
              <a:t>Разъяснения по санкциям в отношении Беларуси </a:t>
            </a:r>
            <a:r>
              <a:rPr lang="ru-RU" sz="1700" dirty="0">
                <a:latin typeface="Times New Roman" panose="02020603050405020304" pitchFamily="18" charset="0"/>
                <a:cs typeface="Times New Roman" panose="02020603050405020304" pitchFamily="18" charset="0"/>
              </a:rPr>
              <a:t>(адаптированный вариант)</a:t>
            </a:r>
          </a:p>
          <a:p>
            <a:pPr algn="just"/>
            <a:r>
              <a:rPr lang="en-US" sz="1700" dirty="0">
                <a:latin typeface="Times New Roman" panose="02020603050405020304" pitchFamily="18" charset="0"/>
                <a:cs typeface="Times New Roman" panose="02020603050405020304" pitchFamily="18" charset="0"/>
              </a:rPr>
              <a:t>https://belgium.mfa.gov.by/ru/exportby/eu_sanctions/</a:t>
            </a:r>
            <a:endParaRPr lang="ru-RU" sz="1700" dirty="0">
              <a:latin typeface="Times New Roman" panose="02020603050405020304" pitchFamily="18" charset="0"/>
              <a:cs typeface="Times New Roman" panose="02020603050405020304" pitchFamily="18" charset="0"/>
            </a:endParaRPr>
          </a:p>
          <a:p>
            <a:pPr algn="just"/>
            <a:endParaRPr lang="en-US" sz="1400" b="1" dirty="0" smtClean="0">
              <a:latin typeface="Times New Roman" panose="02020603050405020304" pitchFamily="18" charset="0"/>
              <a:cs typeface="Times New Roman" panose="02020603050405020304" pitchFamily="18" charset="0"/>
            </a:endParaRPr>
          </a:p>
          <a:p>
            <a:pPr algn="just"/>
            <a:r>
              <a:rPr lang="ru-RU" sz="1400" b="1" dirty="0" smtClean="0">
                <a:latin typeface="Times New Roman" panose="02020603050405020304" pitchFamily="18" charset="0"/>
                <a:cs typeface="Times New Roman" panose="02020603050405020304" pitchFamily="18" charset="0"/>
              </a:rPr>
              <a:t>Разъяснения по санкциям в отношении России</a:t>
            </a:r>
            <a:r>
              <a:rPr lang="ru-RU" sz="1400" dirty="0" smtClean="0">
                <a:latin typeface="Times New Roman" panose="02020603050405020304" pitchFamily="18" charset="0"/>
                <a:cs typeface="Times New Roman" panose="02020603050405020304" pitchFamily="18" charset="0"/>
              </a:rPr>
              <a:t>:</a:t>
            </a:r>
          </a:p>
          <a:p>
            <a:pPr algn="just"/>
            <a:r>
              <a:rPr lang="en-US" sz="1400" dirty="0">
                <a:latin typeface="Times New Roman" panose="02020603050405020304" pitchFamily="18" charset="0"/>
                <a:cs typeface="Times New Roman" panose="02020603050405020304" pitchFamily="18" charset="0"/>
                <a:hlinkClick r:id="rId5"/>
              </a:rPr>
              <a:t>https://</a:t>
            </a:r>
            <a:r>
              <a:rPr lang="en-US" sz="1400" dirty="0" smtClean="0">
                <a:latin typeface="Times New Roman" panose="02020603050405020304" pitchFamily="18" charset="0"/>
                <a:cs typeface="Times New Roman" panose="02020603050405020304" pitchFamily="18" charset="0"/>
                <a:hlinkClick r:id="rId5"/>
              </a:rPr>
              <a:t>finance.ec.europa.eu/eu-and-world/sanctions-restrictive-measures/sanctions-adopted-following-russias-military-aggression-against-ukraine/frequently-asked-questions-sanctions-against-russia_en</a:t>
            </a:r>
            <a:endParaRPr lang="ru-RU" sz="1400"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0847409"/>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314857" y="348047"/>
            <a:ext cx="8514286" cy="6161905"/>
          </a:xfrm>
          <a:prstGeom prst="rect">
            <a:avLst/>
          </a:prstGeom>
        </p:spPr>
      </p:pic>
    </p:spTree>
    <p:extLst>
      <p:ext uri="{BB962C8B-B14F-4D97-AF65-F5344CB8AC3E}">
        <p14:creationId xmlns:p14="http://schemas.microsoft.com/office/powerpoint/2010/main" val="2180065719"/>
      </p:ext>
    </p:extLst>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410118"/>
            <a:ext cx="8013576" cy="714626"/>
          </a:xfrm>
        </p:spPr>
        <p:txBody>
          <a:bodyPr>
            <a:noAutofit/>
          </a:bodyPr>
          <a:lstStyle/>
          <a:p>
            <a:pPr algn="ctr"/>
            <a:r>
              <a:rPr lang="ru-RU" sz="4500" dirty="0" smtClean="0">
                <a:solidFill>
                  <a:schemeClr val="bg1"/>
                </a:solidFill>
              </a:rPr>
              <a:t>Виды санкций</a:t>
            </a:r>
            <a:endParaRPr lang="fr-BE" sz="4500" dirty="0">
              <a:solidFill>
                <a:schemeClr val="bg1"/>
              </a:solidFill>
            </a:endParaRPr>
          </a:p>
        </p:txBody>
      </p:sp>
      <p:sp>
        <p:nvSpPr>
          <p:cNvPr id="3" name="Прямоугольник 2"/>
          <p:cNvSpPr/>
          <p:nvPr/>
        </p:nvSpPr>
        <p:spPr>
          <a:xfrm>
            <a:off x="1449996" y="1727190"/>
            <a:ext cx="3672408" cy="9144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t>персональные</a:t>
            </a:r>
            <a:endParaRPr lang="ru-RU" sz="3200" dirty="0"/>
          </a:p>
        </p:txBody>
      </p:sp>
      <p:sp>
        <p:nvSpPr>
          <p:cNvPr id="5" name="Прямоугольник 4"/>
          <p:cNvSpPr/>
          <p:nvPr/>
        </p:nvSpPr>
        <p:spPr>
          <a:xfrm>
            <a:off x="361501" y="3201015"/>
            <a:ext cx="367240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t>секторальные</a:t>
            </a:r>
            <a:endParaRPr lang="ru-RU" sz="3200" dirty="0"/>
          </a:p>
        </p:txBody>
      </p:sp>
      <p:sp>
        <p:nvSpPr>
          <p:cNvPr id="7" name="Прямоугольник 6"/>
          <p:cNvSpPr/>
          <p:nvPr/>
        </p:nvSpPr>
        <p:spPr>
          <a:xfrm>
            <a:off x="1115616" y="4380021"/>
            <a:ext cx="2548009"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t>товарные</a:t>
            </a:r>
            <a:endParaRPr lang="ru-RU" sz="2800" dirty="0"/>
          </a:p>
        </p:txBody>
      </p:sp>
      <p:sp>
        <p:nvSpPr>
          <p:cNvPr id="8" name="Прямоугольник 7"/>
          <p:cNvSpPr/>
          <p:nvPr/>
        </p:nvSpPr>
        <p:spPr>
          <a:xfrm>
            <a:off x="5350850" y="3417815"/>
            <a:ext cx="3405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t>в сфере услуг</a:t>
            </a:r>
            <a:endParaRPr lang="ru-RU" sz="2800" dirty="0"/>
          </a:p>
        </p:txBody>
      </p:sp>
      <p:sp>
        <p:nvSpPr>
          <p:cNvPr id="9" name="Прямоугольник 8"/>
          <p:cNvSpPr/>
          <p:nvPr/>
        </p:nvSpPr>
        <p:spPr>
          <a:xfrm>
            <a:off x="5724899" y="1732206"/>
            <a:ext cx="2977988" cy="892552"/>
          </a:xfrm>
          <a:prstGeom prst="rect">
            <a:avLst/>
          </a:prstGeom>
        </p:spPr>
        <p:txBody>
          <a:bodyPr wrap="square">
            <a:spAutoFit/>
          </a:bodyPr>
          <a:lstStyle/>
          <a:p>
            <a:r>
              <a:rPr lang="ru-RU" sz="2600" dirty="0" smtClean="0">
                <a:solidFill>
                  <a:srgbClr val="002060"/>
                </a:solidFill>
                <a:latin typeface="Times New Roman" panose="02020603050405020304" pitchFamily="18" charset="0"/>
                <a:cs typeface="Times New Roman" panose="02020603050405020304" pitchFamily="18" charset="0"/>
              </a:rPr>
              <a:t>физические лица</a:t>
            </a:r>
          </a:p>
          <a:p>
            <a:r>
              <a:rPr lang="ru-RU" sz="2600" dirty="0">
                <a:solidFill>
                  <a:srgbClr val="002060"/>
                </a:solidFill>
                <a:latin typeface="Times New Roman" panose="02020603050405020304" pitchFamily="18" charset="0"/>
                <a:cs typeface="Times New Roman" panose="02020603050405020304" pitchFamily="18" charset="0"/>
              </a:rPr>
              <a:t>юридические </a:t>
            </a:r>
            <a:r>
              <a:rPr lang="ru-RU" sz="2600" dirty="0" smtClean="0">
                <a:solidFill>
                  <a:srgbClr val="002060"/>
                </a:solidFill>
                <a:latin typeface="Times New Roman" panose="02020603050405020304" pitchFamily="18" charset="0"/>
                <a:cs typeface="Times New Roman" panose="02020603050405020304" pitchFamily="18" charset="0"/>
              </a:rPr>
              <a:t>лица</a:t>
            </a:r>
            <a:endParaRPr lang="ru-RU" sz="2600" dirty="0">
              <a:solidFill>
                <a:srgbClr val="002060"/>
              </a:solidFill>
              <a:latin typeface="Times New Roman" panose="02020603050405020304" pitchFamily="18" charset="0"/>
              <a:cs typeface="Times New Roman" panose="02020603050405020304" pitchFamily="18" charset="0"/>
            </a:endParaRPr>
          </a:p>
        </p:txBody>
      </p:sp>
      <p:cxnSp>
        <p:nvCxnSpPr>
          <p:cNvPr id="12" name="Прямая со стрелкой 11"/>
          <p:cNvCxnSpPr>
            <a:stCxn id="3" idx="3"/>
          </p:cNvCxnSpPr>
          <p:nvPr/>
        </p:nvCxnSpPr>
        <p:spPr>
          <a:xfrm flipV="1">
            <a:off x="5122404" y="2015222"/>
            <a:ext cx="622412" cy="1691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a:stCxn id="3" idx="3"/>
          </p:cNvCxnSpPr>
          <p:nvPr/>
        </p:nvCxnSpPr>
        <p:spPr>
          <a:xfrm>
            <a:off x="5122404" y="2184390"/>
            <a:ext cx="569658" cy="1796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endCxn id="7" idx="0"/>
          </p:cNvCxnSpPr>
          <p:nvPr/>
        </p:nvCxnSpPr>
        <p:spPr>
          <a:xfrm>
            <a:off x="2389620" y="4070285"/>
            <a:ext cx="1" cy="30973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a:stCxn id="5" idx="3"/>
            <a:endCxn id="8" idx="1"/>
          </p:cNvCxnSpPr>
          <p:nvPr/>
        </p:nvCxnSpPr>
        <p:spPr>
          <a:xfrm flipV="1">
            <a:off x="4033909" y="3633839"/>
            <a:ext cx="1316941" cy="2437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9" name="Прямоугольник 18"/>
          <p:cNvSpPr/>
          <p:nvPr/>
        </p:nvSpPr>
        <p:spPr>
          <a:xfrm>
            <a:off x="5364088" y="4365104"/>
            <a:ext cx="201622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t>финансовые</a:t>
            </a:r>
            <a:endParaRPr lang="ru-RU" sz="2400" dirty="0"/>
          </a:p>
        </p:txBody>
      </p:sp>
      <p:sp>
        <p:nvSpPr>
          <p:cNvPr id="21" name="Прямоугольник 20"/>
          <p:cNvSpPr/>
          <p:nvPr/>
        </p:nvSpPr>
        <p:spPr>
          <a:xfrm>
            <a:off x="6660232" y="5287298"/>
            <a:ext cx="223224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t>транспортные</a:t>
            </a:r>
            <a:endParaRPr lang="ru-RU" sz="2400" dirty="0"/>
          </a:p>
        </p:txBody>
      </p:sp>
      <p:cxnSp>
        <p:nvCxnSpPr>
          <p:cNvPr id="25" name="Прямая со стрелкой 24"/>
          <p:cNvCxnSpPr/>
          <p:nvPr/>
        </p:nvCxnSpPr>
        <p:spPr>
          <a:xfrm>
            <a:off x="6516216" y="3849863"/>
            <a:ext cx="0" cy="51524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a:off x="8100392" y="3912258"/>
            <a:ext cx="0" cy="133774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0" name="Прямоугольник 29"/>
          <p:cNvSpPr/>
          <p:nvPr/>
        </p:nvSpPr>
        <p:spPr>
          <a:xfrm>
            <a:off x="539552" y="5314346"/>
            <a:ext cx="1440160" cy="746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экспортные</a:t>
            </a:r>
            <a:endParaRPr lang="ru-RU" dirty="0"/>
          </a:p>
        </p:txBody>
      </p:sp>
      <p:sp>
        <p:nvSpPr>
          <p:cNvPr id="31" name="Прямоугольник 30"/>
          <p:cNvSpPr/>
          <p:nvPr/>
        </p:nvSpPr>
        <p:spPr>
          <a:xfrm>
            <a:off x="2665756" y="5314346"/>
            <a:ext cx="1474195" cy="746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импортные</a:t>
            </a:r>
            <a:endParaRPr lang="ru-RU" dirty="0"/>
          </a:p>
        </p:txBody>
      </p:sp>
      <p:cxnSp>
        <p:nvCxnSpPr>
          <p:cNvPr id="33" name="Прямая со стрелкой 32"/>
          <p:cNvCxnSpPr/>
          <p:nvPr/>
        </p:nvCxnSpPr>
        <p:spPr>
          <a:xfrm>
            <a:off x="1449996" y="4797152"/>
            <a:ext cx="0" cy="49014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p:nvPr/>
        </p:nvCxnSpPr>
        <p:spPr>
          <a:xfrm>
            <a:off x="3131840" y="4812069"/>
            <a:ext cx="0" cy="475229"/>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830882"/>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10118"/>
            <a:ext cx="8229600" cy="780696"/>
          </a:xfrm>
        </p:spPr>
        <p:txBody>
          <a:bodyPr>
            <a:normAutofit fontScale="90000"/>
          </a:bodyPr>
          <a:lstStyle/>
          <a:p>
            <a:pPr algn="ctr"/>
            <a:r>
              <a:rPr lang="ru-RU" dirty="0" smtClean="0">
                <a:solidFill>
                  <a:schemeClr val="bg1"/>
                </a:solidFill>
              </a:rPr>
              <a:t>Сфера охвата</a:t>
            </a:r>
            <a:endParaRPr lang="ru-RU" dirty="0">
              <a:solidFill>
                <a:schemeClr val="bg1"/>
              </a:solidFill>
            </a:endParaRPr>
          </a:p>
        </p:txBody>
      </p:sp>
      <p:sp>
        <p:nvSpPr>
          <p:cNvPr id="3" name="Объект 2"/>
          <p:cNvSpPr>
            <a:spLocks noGrp="1"/>
          </p:cNvSpPr>
          <p:nvPr>
            <p:ph idx="1"/>
          </p:nvPr>
        </p:nvSpPr>
        <p:spPr>
          <a:xfrm>
            <a:off x="323528" y="3105834"/>
            <a:ext cx="7848872" cy="1200329"/>
          </a:xfrm>
        </p:spPr>
        <p:txBody>
          <a:bodyPr/>
          <a:lstStyle/>
          <a:p>
            <a:endParaRPr lang="ru-RU" dirty="0"/>
          </a:p>
          <a:p>
            <a:endParaRPr lang="ru-RU" dirty="0" smtClean="0"/>
          </a:p>
        </p:txBody>
      </p:sp>
      <p:sp>
        <p:nvSpPr>
          <p:cNvPr id="9" name="Прямоугольник 8"/>
          <p:cNvSpPr/>
          <p:nvPr/>
        </p:nvSpPr>
        <p:spPr>
          <a:xfrm>
            <a:off x="899592" y="1484784"/>
            <a:ext cx="7776864" cy="4801314"/>
          </a:xfrm>
          <a:prstGeom prst="rect">
            <a:avLst/>
          </a:prstGeom>
        </p:spPr>
        <p:txBody>
          <a:bodyPr wrap="square">
            <a:spAutoFit/>
          </a:bodyPr>
          <a:lstStyle/>
          <a:p>
            <a:pPr algn="just"/>
            <a:r>
              <a:rPr lang="ru-RU" sz="2200" dirty="0" smtClean="0">
                <a:solidFill>
                  <a:schemeClr val="accent1">
                    <a:lumMod val="75000"/>
                  </a:schemeClr>
                </a:solidFill>
              </a:rPr>
              <a:t>Действие Регламента распространяется:</a:t>
            </a:r>
            <a:endParaRPr lang="ru-RU" sz="2200" dirty="0">
              <a:solidFill>
                <a:schemeClr val="accent1">
                  <a:lumMod val="75000"/>
                </a:schemeClr>
              </a:solidFill>
            </a:endParaRPr>
          </a:p>
          <a:p>
            <a:pPr algn="just"/>
            <a:r>
              <a:rPr lang="ru-RU" sz="2200" dirty="0">
                <a:solidFill>
                  <a:schemeClr val="accent1">
                    <a:lumMod val="75000"/>
                  </a:schemeClr>
                </a:solidFill>
              </a:rPr>
              <a:t>- на </a:t>
            </a:r>
            <a:r>
              <a:rPr lang="ru-RU" sz="2200" dirty="0" smtClean="0">
                <a:solidFill>
                  <a:schemeClr val="accent1">
                    <a:lumMod val="75000"/>
                  </a:schemeClr>
                </a:solidFill>
              </a:rPr>
              <a:t>территорию ЕС, </a:t>
            </a:r>
            <a:r>
              <a:rPr lang="ru-RU" sz="2200" dirty="0">
                <a:solidFill>
                  <a:schemeClr val="accent1">
                    <a:lumMod val="75000"/>
                  </a:schemeClr>
                </a:solidFill>
              </a:rPr>
              <a:t>включая его воздушное пространство,</a:t>
            </a:r>
          </a:p>
          <a:p>
            <a:pPr algn="just"/>
            <a:r>
              <a:rPr lang="ru-RU" sz="2200" dirty="0">
                <a:solidFill>
                  <a:schemeClr val="accent1">
                    <a:lumMod val="75000"/>
                  </a:schemeClr>
                </a:solidFill>
              </a:rPr>
              <a:t>- на </a:t>
            </a:r>
            <a:r>
              <a:rPr lang="ru-RU" sz="2200" dirty="0" smtClean="0">
                <a:solidFill>
                  <a:schemeClr val="accent1">
                    <a:lumMod val="75000"/>
                  </a:schemeClr>
                </a:solidFill>
              </a:rPr>
              <a:t>воздушное </a:t>
            </a:r>
            <a:r>
              <a:rPr lang="ru-RU" sz="2200" dirty="0">
                <a:solidFill>
                  <a:schemeClr val="accent1">
                    <a:lumMod val="75000"/>
                  </a:schemeClr>
                </a:solidFill>
              </a:rPr>
              <a:t>или </a:t>
            </a:r>
            <a:r>
              <a:rPr lang="ru-RU" sz="2200" dirty="0" smtClean="0">
                <a:solidFill>
                  <a:schemeClr val="accent1">
                    <a:lumMod val="75000"/>
                  </a:schemeClr>
                </a:solidFill>
              </a:rPr>
              <a:t>любое иное судно, находящееся </a:t>
            </a:r>
            <a:r>
              <a:rPr lang="ru-RU" sz="2200" dirty="0">
                <a:solidFill>
                  <a:schemeClr val="accent1">
                    <a:lumMod val="75000"/>
                  </a:schemeClr>
                </a:solidFill>
              </a:rPr>
              <a:t>под юрисдикцией государства-члена,</a:t>
            </a:r>
          </a:p>
          <a:p>
            <a:pPr algn="just"/>
            <a:r>
              <a:rPr lang="ru-RU" sz="2200" dirty="0">
                <a:solidFill>
                  <a:schemeClr val="accent1">
                    <a:lumMod val="75000"/>
                  </a:schemeClr>
                </a:solidFill>
              </a:rPr>
              <a:t>- к любому физическому лицу на или за пределами территории </a:t>
            </a:r>
            <a:r>
              <a:rPr lang="ru-RU" sz="2200" dirty="0" smtClean="0">
                <a:solidFill>
                  <a:schemeClr val="accent1">
                    <a:lumMod val="75000"/>
                  </a:schemeClr>
                </a:solidFill>
              </a:rPr>
              <a:t>ЕС, </a:t>
            </a:r>
            <a:r>
              <a:rPr lang="ru-RU" sz="2200" dirty="0">
                <a:solidFill>
                  <a:schemeClr val="accent1">
                    <a:lumMod val="75000"/>
                  </a:schemeClr>
                </a:solidFill>
              </a:rPr>
              <a:t>которое является гражданином государства-члена,</a:t>
            </a:r>
          </a:p>
          <a:p>
            <a:pPr algn="just"/>
            <a:r>
              <a:rPr lang="ru-RU" sz="2200" dirty="0">
                <a:solidFill>
                  <a:schemeClr val="accent1">
                    <a:lumMod val="75000"/>
                  </a:schemeClr>
                </a:solidFill>
              </a:rPr>
              <a:t>-к любому юридическому лицу, организации или органу, который зарегистрирован или создан в соответствии с законодательством государства-члена,</a:t>
            </a:r>
          </a:p>
          <a:p>
            <a:pPr algn="just"/>
            <a:r>
              <a:rPr lang="ru-RU" sz="2200" dirty="0">
                <a:solidFill>
                  <a:schemeClr val="accent1">
                    <a:lumMod val="75000"/>
                  </a:schemeClr>
                </a:solidFill>
              </a:rPr>
              <a:t>- к любому юридическому лицу, организации или органу в отношении любого бизнеса, осуществляемого полностью или частично в пределах </a:t>
            </a:r>
            <a:r>
              <a:rPr lang="ru-RU" sz="2200" dirty="0" smtClean="0">
                <a:solidFill>
                  <a:schemeClr val="accent1">
                    <a:lumMod val="75000"/>
                  </a:schemeClr>
                </a:solidFill>
              </a:rPr>
              <a:t>ЕС.</a:t>
            </a:r>
            <a:endParaRPr lang="ru-RU" sz="2200" dirty="0">
              <a:solidFill>
                <a:schemeClr val="accent1">
                  <a:lumMod val="75000"/>
                </a:schemeClr>
              </a:solidFill>
            </a:endParaRPr>
          </a:p>
          <a:p>
            <a:pPr marL="342900" indent="-342900" algn="just">
              <a:buAutoNum type="arabicPeriod"/>
            </a:pPr>
            <a:endParaRPr lang="ru-RU" sz="20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4153005"/>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10118"/>
            <a:ext cx="8229600" cy="780696"/>
          </a:xfrm>
        </p:spPr>
        <p:txBody>
          <a:bodyPr>
            <a:normAutofit fontScale="90000"/>
          </a:bodyPr>
          <a:lstStyle/>
          <a:p>
            <a:pPr algn="ctr"/>
            <a:r>
              <a:rPr lang="ru-RU" dirty="0" smtClean="0">
                <a:solidFill>
                  <a:schemeClr val="bg1"/>
                </a:solidFill>
              </a:rPr>
              <a:t>Персональные санкции</a:t>
            </a:r>
            <a:endParaRPr lang="ru-RU" dirty="0">
              <a:solidFill>
                <a:schemeClr val="bg1"/>
              </a:solidFill>
            </a:endParaRPr>
          </a:p>
        </p:txBody>
      </p:sp>
      <p:sp>
        <p:nvSpPr>
          <p:cNvPr id="3" name="Объект 2"/>
          <p:cNvSpPr>
            <a:spLocks noGrp="1"/>
          </p:cNvSpPr>
          <p:nvPr>
            <p:ph idx="1"/>
          </p:nvPr>
        </p:nvSpPr>
        <p:spPr>
          <a:xfrm>
            <a:off x="323528" y="3105834"/>
            <a:ext cx="7848872" cy="1200329"/>
          </a:xfrm>
        </p:spPr>
        <p:txBody>
          <a:bodyPr/>
          <a:lstStyle/>
          <a:p>
            <a:endParaRPr lang="ru-RU" dirty="0"/>
          </a:p>
          <a:p>
            <a:endParaRPr lang="ru-RU" dirty="0" smtClean="0"/>
          </a:p>
        </p:txBody>
      </p:sp>
      <p:sp>
        <p:nvSpPr>
          <p:cNvPr id="9" name="Прямоугольник 8"/>
          <p:cNvSpPr/>
          <p:nvPr/>
        </p:nvSpPr>
        <p:spPr>
          <a:xfrm>
            <a:off x="899592" y="1452257"/>
            <a:ext cx="7776864" cy="4708981"/>
          </a:xfrm>
          <a:prstGeom prst="rect">
            <a:avLst/>
          </a:prstGeom>
        </p:spPr>
        <p:txBody>
          <a:bodyPr wrap="square">
            <a:spAutoFit/>
          </a:bodyPr>
          <a:lstStyle/>
          <a:p>
            <a:pPr algn="just"/>
            <a:r>
              <a:rPr lang="ru-RU" sz="2000" dirty="0">
                <a:solidFill>
                  <a:schemeClr val="accent1">
                    <a:lumMod val="75000"/>
                  </a:schemeClr>
                </a:solidFill>
                <a:latin typeface="Times New Roman" panose="02020603050405020304" pitchFamily="18" charset="0"/>
                <a:cs typeface="Times New Roman" panose="02020603050405020304" pitchFamily="18" charset="0"/>
              </a:rPr>
              <a:t>Применяются к 237 физическим и 34 юридическим лицам.</a:t>
            </a:r>
          </a:p>
          <a:p>
            <a:pPr algn="just"/>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Предусматривают:</a:t>
            </a:r>
          </a:p>
          <a:p>
            <a:pPr marL="342900" indent="-342900" algn="just">
              <a:buAutoNum type="arabicPeriod"/>
            </a:pP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запрет </a:t>
            </a:r>
            <a:r>
              <a:rPr lang="ru-RU" sz="2000" dirty="0">
                <a:solidFill>
                  <a:schemeClr val="accent1">
                    <a:lumMod val="75000"/>
                  </a:schemeClr>
                </a:solidFill>
                <a:latin typeface="Times New Roman" panose="02020603050405020304" pitchFamily="18" charset="0"/>
                <a:cs typeface="Times New Roman" panose="02020603050405020304" pitchFamily="18" charset="0"/>
              </a:rPr>
              <a:t>на въезд и транзит через территорию </a:t>
            </a: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ЕС</a:t>
            </a:r>
          </a:p>
          <a:p>
            <a:pPr marL="342900" indent="-342900" algn="just">
              <a:buAutoNum type="arabicPeriod" startAt="2"/>
            </a:pP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заморозку </a:t>
            </a:r>
            <a:r>
              <a:rPr lang="ru-RU" sz="2000" dirty="0">
                <a:solidFill>
                  <a:schemeClr val="accent1">
                    <a:lumMod val="75000"/>
                  </a:schemeClr>
                </a:solidFill>
                <a:latin typeface="Times New Roman" panose="02020603050405020304" pitchFamily="18" charset="0"/>
                <a:cs typeface="Times New Roman" panose="02020603050405020304" pitchFamily="18" charset="0"/>
              </a:rPr>
              <a:t>на территории ЕС всех счетов и активов </a:t>
            </a:r>
            <a:r>
              <a:rPr lang="ru-RU" sz="2000" dirty="0" err="1">
                <a:solidFill>
                  <a:schemeClr val="accent1">
                    <a:lumMod val="75000"/>
                  </a:schemeClr>
                </a:solidFill>
                <a:latin typeface="Times New Roman" panose="02020603050405020304" pitchFamily="18" charset="0"/>
                <a:cs typeface="Times New Roman" panose="02020603050405020304" pitchFamily="18" charset="0"/>
              </a:rPr>
              <a:t>подсанкционных</a:t>
            </a:r>
            <a:r>
              <a:rPr lang="ru-RU" sz="2000" dirty="0">
                <a:solidFill>
                  <a:schemeClr val="accent1">
                    <a:lumMod val="75000"/>
                  </a:schemeClr>
                </a:solidFill>
                <a:latin typeface="Times New Roman" panose="02020603050405020304" pitchFamily="18" charset="0"/>
                <a:cs typeface="Times New Roman" panose="02020603050405020304" pitchFamily="18" charset="0"/>
              </a:rPr>
              <a:t> </a:t>
            </a: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лиц, </a:t>
            </a:r>
            <a:r>
              <a:rPr lang="ru-RU" sz="2000" dirty="0">
                <a:solidFill>
                  <a:schemeClr val="accent1">
                    <a:lumMod val="75000"/>
                  </a:schemeClr>
                </a:solidFill>
                <a:latin typeface="Times New Roman" panose="02020603050405020304" pitchFamily="18" charset="0"/>
                <a:cs typeface="Times New Roman" panose="02020603050405020304" pitchFamily="18" charset="0"/>
              </a:rPr>
              <a:t>запрет на прямое или косвенное предоставление средств или экономических ресурсов указанным лицам. </a:t>
            </a: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Аналогичный подход применяется </a:t>
            </a:r>
            <a:r>
              <a:rPr lang="ru-RU" sz="2000" b="1" dirty="0" smtClean="0">
                <a:solidFill>
                  <a:schemeClr val="accent1">
                    <a:lumMod val="75000"/>
                  </a:schemeClr>
                </a:solidFill>
                <a:latin typeface="Times New Roman" panose="02020603050405020304" pitchFamily="18" charset="0"/>
                <a:cs typeface="Times New Roman" panose="02020603050405020304" pitchFamily="18" charset="0"/>
              </a:rPr>
              <a:t>к подконтрольным лицам.</a:t>
            </a:r>
          </a:p>
          <a:p>
            <a:pPr algn="just"/>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Понятия </a:t>
            </a:r>
            <a:r>
              <a:rPr lang="ru-RU" sz="2000" dirty="0">
                <a:solidFill>
                  <a:schemeClr val="accent1">
                    <a:lumMod val="75000"/>
                  </a:schemeClr>
                </a:solidFill>
                <a:latin typeface="Times New Roman" panose="02020603050405020304" pitchFamily="18" charset="0"/>
                <a:cs typeface="Times New Roman" panose="02020603050405020304" pitchFamily="18" charset="0"/>
              </a:rPr>
              <a:t>«фонды (средства), активы, ресурсы» приведены в статье </a:t>
            </a:r>
            <a:endParaRPr lang="ru-RU" sz="2000" dirty="0" smtClean="0">
              <a:solidFill>
                <a:schemeClr val="accent1">
                  <a:lumMod val="75000"/>
                </a:schemeClr>
              </a:solidFill>
              <a:latin typeface="Times New Roman" panose="02020603050405020304" pitchFamily="18" charset="0"/>
              <a:cs typeface="Times New Roman" panose="02020603050405020304" pitchFamily="18" charset="0"/>
            </a:endParaRPr>
          </a:p>
          <a:p>
            <a:pPr algn="just"/>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1 Регламента</a:t>
            </a:r>
          </a:p>
          <a:p>
            <a:pPr algn="just"/>
            <a:endParaRPr lang="ru-RU" sz="2000" dirty="0" smtClean="0">
              <a:solidFill>
                <a:schemeClr val="accent1">
                  <a:lumMod val="75000"/>
                </a:schemeClr>
              </a:solidFill>
              <a:latin typeface="Times New Roman" panose="02020603050405020304" pitchFamily="18" charset="0"/>
              <a:cs typeface="Times New Roman" panose="02020603050405020304" pitchFamily="18" charset="0"/>
            </a:endParaRPr>
          </a:p>
          <a:p>
            <a:pPr algn="just"/>
            <a:r>
              <a:rPr lang="ru-RU" sz="2000" dirty="0">
                <a:solidFill>
                  <a:schemeClr val="accent1">
                    <a:lumMod val="75000"/>
                  </a:schemeClr>
                </a:solidFill>
                <a:latin typeface="Times New Roman" panose="02020603050405020304" pitchFamily="18" charset="0"/>
                <a:cs typeface="Times New Roman" panose="02020603050405020304" pitchFamily="18" charset="0"/>
              </a:rPr>
              <a:t>          осуществлять платежи или поставлять </a:t>
            </a:r>
            <a:r>
              <a:rPr lang="ru-RU" sz="2000" dirty="0" err="1">
                <a:solidFill>
                  <a:schemeClr val="accent1">
                    <a:lumMod val="75000"/>
                  </a:schemeClr>
                </a:solidFill>
                <a:latin typeface="Times New Roman" panose="02020603050405020304" pitchFamily="18" charset="0"/>
                <a:cs typeface="Times New Roman" panose="02020603050405020304" pitchFamily="18" charset="0"/>
              </a:rPr>
              <a:t>подсанкционным</a:t>
            </a:r>
            <a:r>
              <a:rPr lang="ru-RU" sz="2000" dirty="0">
                <a:solidFill>
                  <a:schemeClr val="accent1">
                    <a:lumMod val="75000"/>
                  </a:schemeClr>
                </a:solidFill>
                <a:latin typeface="Times New Roman" panose="02020603050405020304" pitchFamily="18" charset="0"/>
                <a:cs typeface="Times New Roman" panose="02020603050405020304" pitchFamily="18" charset="0"/>
              </a:rPr>
              <a:t> лицам товары, другие активы, оказывать </a:t>
            </a: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услуги</a:t>
            </a:r>
          </a:p>
          <a:p>
            <a:pPr algn="just"/>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                 проводить  </a:t>
            </a:r>
            <a:r>
              <a:rPr lang="ru-RU" sz="2000" dirty="0">
                <a:solidFill>
                  <a:schemeClr val="accent1">
                    <a:lumMod val="75000"/>
                  </a:schemeClr>
                </a:solidFill>
                <a:latin typeface="Times New Roman" panose="02020603050405020304" pitchFamily="18" charset="0"/>
                <a:cs typeface="Times New Roman" panose="02020603050405020304" pitchFamily="18" charset="0"/>
              </a:rPr>
              <a:t>деловые операции с </a:t>
            </a:r>
            <a:r>
              <a:rPr lang="ru-RU" sz="2000" dirty="0" err="1">
                <a:solidFill>
                  <a:schemeClr val="accent1">
                    <a:lumMod val="75000"/>
                  </a:schemeClr>
                </a:solidFill>
                <a:latin typeface="Times New Roman" panose="02020603050405020304" pitchFamily="18" charset="0"/>
                <a:cs typeface="Times New Roman" panose="02020603050405020304" pitchFamily="18" charset="0"/>
              </a:rPr>
              <a:t>подсанкционными</a:t>
            </a:r>
            <a:r>
              <a:rPr lang="ru-RU" sz="2000" dirty="0">
                <a:solidFill>
                  <a:schemeClr val="accent1">
                    <a:lumMod val="75000"/>
                  </a:schemeClr>
                </a:solidFill>
                <a:latin typeface="Times New Roman" panose="02020603050405020304" pitchFamily="18" charset="0"/>
                <a:cs typeface="Times New Roman" panose="02020603050405020304" pitchFamily="18" charset="0"/>
              </a:rPr>
              <a:t> лицами или организациями</a:t>
            </a:r>
          </a:p>
        </p:txBody>
      </p:sp>
      <p:sp>
        <p:nvSpPr>
          <p:cNvPr id="5" name="Умножение 4"/>
          <p:cNvSpPr/>
          <p:nvPr/>
        </p:nvSpPr>
        <p:spPr>
          <a:xfrm>
            <a:off x="1043608" y="4680968"/>
            <a:ext cx="572515" cy="52088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Умножение 7"/>
          <p:cNvSpPr/>
          <p:nvPr/>
        </p:nvSpPr>
        <p:spPr>
          <a:xfrm>
            <a:off x="1005829" y="5382543"/>
            <a:ext cx="648072" cy="565394"/>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234753334"/>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10118"/>
            <a:ext cx="8229600" cy="780696"/>
          </a:xfrm>
        </p:spPr>
        <p:txBody>
          <a:bodyPr>
            <a:normAutofit fontScale="90000"/>
          </a:bodyPr>
          <a:lstStyle/>
          <a:p>
            <a:pPr algn="ctr"/>
            <a:r>
              <a:rPr lang="ru-RU" dirty="0" smtClean="0">
                <a:solidFill>
                  <a:schemeClr val="bg1"/>
                </a:solidFill>
              </a:rPr>
              <a:t>Меры противодействия</a:t>
            </a:r>
            <a:endParaRPr lang="ru-RU" dirty="0">
              <a:solidFill>
                <a:schemeClr val="bg1"/>
              </a:solidFill>
            </a:endParaRPr>
          </a:p>
        </p:txBody>
      </p:sp>
      <p:sp>
        <p:nvSpPr>
          <p:cNvPr id="3" name="Объект 2"/>
          <p:cNvSpPr>
            <a:spLocks noGrp="1"/>
          </p:cNvSpPr>
          <p:nvPr>
            <p:ph idx="1"/>
          </p:nvPr>
        </p:nvSpPr>
        <p:spPr>
          <a:xfrm>
            <a:off x="323528" y="3105834"/>
            <a:ext cx="7848872" cy="1200329"/>
          </a:xfrm>
        </p:spPr>
        <p:txBody>
          <a:bodyPr/>
          <a:lstStyle/>
          <a:p>
            <a:endParaRPr lang="ru-RU" dirty="0"/>
          </a:p>
          <a:p>
            <a:endParaRPr lang="ru-RU" dirty="0" smtClean="0"/>
          </a:p>
        </p:txBody>
      </p:sp>
      <p:sp>
        <p:nvSpPr>
          <p:cNvPr id="9" name="Прямоугольник 8"/>
          <p:cNvSpPr/>
          <p:nvPr/>
        </p:nvSpPr>
        <p:spPr>
          <a:xfrm>
            <a:off x="899592" y="1484784"/>
            <a:ext cx="7776864" cy="5139869"/>
          </a:xfrm>
          <a:prstGeom prst="rect">
            <a:avLst/>
          </a:prstGeom>
        </p:spPr>
        <p:txBody>
          <a:bodyPr wrap="square">
            <a:spAutoFit/>
          </a:bodyPr>
          <a:lstStyle/>
          <a:p>
            <a:pPr algn="just"/>
            <a:r>
              <a:rPr lang="ru-RU" sz="2200" dirty="0" smtClean="0">
                <a:solidFill>
                  <a:schemeClr val="accent1">
                    <a:lumMod val="75000"/>
                  </a:schemeClr>
                </a:solidFill>
              </a:rPr>
              <a:t>1. </a:t>
            </a:r>
            <a:r>
              <a:rPr lang="ru-RU" dirty="0" smtClean="0">
                <a:solidFill>
                  <a:schemeClr val="accent1">
                    <a:lumMod val="75000"/>
                  </a:schemeClr>
                </a:solidFill>
              </a:rPr>
              <a:t>Выход </a:t>
            </a:r>
            <a:r>
              <a:rPr lang="ru-RU" dirty="0">
                <a:solidFill>
                  <a:schemeClr val="accent1">
                    <a:lumMod val="75000"/>
                  </a:schemeClr>
                </a:solidFill>
              </a:rPr>
              <a:t>физического лица из состава руководителей (учредителей) организации (в случае, если из-за руководителя санкции применяются ко всем предприятиям холдинга</a:t>
            </a:r>
            <a:r>
              <a:rPr lang="ru-RU" dirty="0" smtClean="0">
                <a:solidFill>
                  <a:schemeClr val="accent1">
                    <a:lumMod val="75000"/>
                  </a:schemeClr>
                </a:solidFill>
              </a:rPr>
              <a:t>). </a:t>
            </a:r>
            <a:endParaRPr lang="ru-RU" dirty="0">
              <a:solidFill>
                <a:schemeClr val="accent1">
                  <a:lumMod val="75000"/>
                </a:schemeClr>
              </a:solidFill>
            </a:endParaRPr>
          </a:p>
          <a:p>
            <a:pPr algn="just"/>
            <a:r>
              <a:rPr lang="ru-RU" dirty="0" smtClean="0">
                <a:solidFill>
                  <a:schemeClr val="accent1">
                    <a:lumMod val="75000"/>
                  </a:schemeClr>
                </a:solidFill>
              </a:rPr>
              <a:t>2. Обращение </a:t>
            </a:r>
            <a:r>
              <a:rPr lang="ru-RU" dirty="0">
                <a:solidFill>
                  <a:schemeClr val="accent1">
                    <a:lumMod val="75000"/>
                  </a:schemeClr>
                </a:solidFill>
              </a:rPr>
              <a:t>в компетентный орган государства-члена ЕС (при неправомерном толковании). Перечень таких органов содержится в приложении 2 к Регламенту </a:t>
            </a:r>
            <a:r>
              <a:rPr lang="ru-RU" dirty="0" smtClean="0">
                <a:solidFill>
                  <a:schemeClr val="accent1">
                    <a:lumMod val="75000"/>
                  </a:schemeClr>
                </a:solidFill>
              </a:rPr>
              <a:t>765/2006.</a:t>
            </a:r>
            <a:endParaRPr lang="ru-RU" dirty="0">
              <a:solidFill>
                <a:schemeClr val="accent1">
                  <a:lumMod val="75000"/>
                </a:schemeClr>
              </a:solidFill>
            </a:endParaRPr>
          </a:p>
          <a:p>
            <a:pPr algn="just"/>
            <a:r>
              <a:rPr lang="ru-RU" dirty="0" smtClean="0">
                <a:solidFill>
                  <a:schemeClr val="accent1">
                    <a:lumMod val="75000"/>
                  </a:schemeClr>
                </a:solidFill>
              </a:rPr>
              <a:t>3. В судебном порядке.</a:t>
            </a:r>
          </a:p>
          <a:p>
            <a:pPr algn="just"/>
            <a:r>
              <a:rPr lang="ru-RU" dirty="0">
                <a:solidFill>
                  <a:schemeClr val="accent1">
                    <a:lumMod val="75000"/>
                  </a:schemeClr>
                </a:solidFill>
              </a:rPr>
              <a:t>4. </a:t>
            </a:r>
            <a:r>
              <a:rPr lang="ru-RU" dirty="0" smtClean="0">
                <a:solidFill>
                  <a:schemeClr val="accent1">
                    <a:lumMod val="75000"/>
                  </a:schemeClr>
                </a:solidFill>
              </a:rPr>
              <a:t> Направление </a:t>
            </a:r>
            <a:r>
              <a:rPr lang="ru-RU" dirty="0">
                <a:solidFill>
                  <a:schemeClr val="accent1">
                    <a:lumMod val="75000"/>
                  </a:schemeClr>
                </a:solidFill>
              </a:rPr>
              <a:t>жалобы в Совет ЕС о неправомерном включении лица в список с обоснованием необходимости исключения при пересмотре решения. Жалоба направляется по адресу:</a:t>
            </a:r>
          </a:p>
          <a:p>
            <a:pPr algn="just"/>
            <a:endParaRPr lang="ru-RU" dirty="0" smtClean="0">
              <a:solidFill>
                <a:schemeClr val="accent1">
                  <a:lumMod val="75000"/>
                </a:schemeClr>
              </a:solidFill>
            </a:endParaRPr>
          </a:p>
          <a:p>
            <a:pPr algn="just"/>
            <a:r>
              <a:rPr lang="en-US" b="1" dirty="0" smtClean="0">
                <a:solidFill>
                  <a:schemeClr val="accent1">
                    <a:lumMod val="75000"/>
                  </a:schemeClr>
                </a:solidFill>
                <a:latin typeface="Times New Roman" panose="02020603050405020304" pitchFamily="18" charset="0"/>
                <a:cs typeface="Times New Roman" panose="02020603050405020304" pitchFamily="18" charset="0"/>
              </a:rPr>
              <a:t>Council </a:t>
            </a:r>
            <a:r>
              <a:rPr lang="en-US" b="1" dirty="0">
                <a:solidFill>
                  <a:schemeClr val="accent1">
                    <a:lumMod val="75000"/>
                  </a:schemeClr>
                </a:solidFill>
                <a:latin typeface="Times New Roman" panose="02020603050405020304" pitchFamily="18" charset="0"/>
                <a:cs typeface="Times New Roman" panose="02020603050405020304" pitchFamily="18" charset="0"/>
              </a:rPr>
              <a:t>of the European Union</a:t>
            </a:r>
          </a:p>
          <a:p>
            <a:pPr algn="just"/>
            <a:r>
              <a:rPr lang="en-US" b="1" dirty="0">
                <a:solidFill>
                  <a:schemeClr val="accent1">
                    <a:lumMod val="75000"/>
                  </a:schemeClr>
                </a:solidFill>
                <a:latin typeface="Times New Roman" panose="02020603050405020304" pitchFamily="18" charset="0"/>
                <a:cs typeface="Times New Roman" panose="02020603050405020304" pitchFamily="18" charset="0"/>
              </a:rPr>
              <a:t>General Secretariat</a:t>
            </a:r>
          </a:p>
          <a:p>
            <a:pPr algn="just"/>
            <a:r>
              <a:rPr lang="en-US" b="1" dirty="0">
                <a:solidFill>
                  <a:schemeClr val="accent1">
                    <a:lumMod val="75000"/>
                  </a:schemeClr>
                </a:solidFill>
                <a:latin typeface="Times New Roman" panose="02020603050405020304" pitchFamily="18" charset="0"/>
                <a:cs typeface="Times New Roman" panose="02020603050405020304" pitchFamily="18" charset="0"/>
              </a:rPr>
              <a:t>RELEX.1</a:t>
            </a:r>
          </a:p>
          <a:p>
            <a:pPr algn="just"/>
            <a:r>
              <a:rPr lang="en-US" b="1" dirty="0">
                <a:solidFill>
                  <a:schemeClr val="accent1">
                    <a:lumMod val="75000"/>
                  </a:schemeClr>
                </a:solidFill>
                <a:latin typeface="Times New Roman" panose="02020603050405020304" pitchFamily="18" charset="0"/>
                <a:cs typeface="Times New Roman" panose="02020603050405020304" pitchFamily="18" charset="0"/>
              </a:rPr>
              <a:t>Rue de la </a:t>
            </a:r>
            <a:r>
              <a:rPr lang="en-US" b="1" dirty="0" err="1">
                <a:solidFill>
                  <a:schemeClr val="accent1">
                    <a:lumMod val="75000"/>
                  </a:schemeClr>
                </a:solidFill>
                <a:latin typeface="Times New Roman" panose="02020603050405020304" pitchFamily="18" charset="0"/>
                <a:cs typeface="Times New Roman" panose="02020603050405020304" pitchFamily="18" charset="0"/>
              </a:rPr>
              <a:t>Loi</a:t>
            </a:r>
            <a:r>
              <a:rPr lang="en-US" b="1" dirty="0">
                <a:solidFill>
                  <a:schemeClr val="accent1">
                    <a:lumMod val="75000"/>
                  </a:schemeClr>
                </a:solidFill>
                <a:latin typeface="Times New Roman" panose="02020603050405020304" pitchFamily="18" charset="0"/>
                <a:cs typeface="Times New Roman" panose="02020603050405020304" pitchFamily="18" charset="0"/>
              </a:rPr>
              <a:t>/</a:t>
            </a:r>
            <a:r>
              <a:rPr lang="en-US" b="1" dirty="0" err="1">
                <a:solidFill>
                  <a:schemeClr val="accent1">
                    <a:lumMod val="75000"/>
                  </a:schemeClr>
                </a:solidFill>
                <a:latin typeface="Times New Roman" panose="02020603050405020304" pitchFamily="18" charset="0"/>
                <a:cs typeface="Times New Roman" panose="02020603050405020304" pitchFamily="18" charset="0"/>
              </a:rPr>
              <a:t>Wetstraat</a:t>
            </a:r>
            <a:r>
              <a:rPr lang="en-US" b="1" dirty="0">
                <a:solidFill>
                  <a:schemeClr val="accent1">
                    <a:lumMod val="75000"/>
                  </a:schemeClr>
                </a:solidFill>
                <a:latin typeface="Times New Roman" panose="02020603050405020304" pitchFamily="18" charset="0"/>
                <a:cs typeface="Times New Roman" panose="02020603050405020304" pitchFamily="18" charset="0"/>
              </a:rPr>
              <a:t> 175</a:t>
            </a:r>
          </a:p>
          <a:p>
            <a:pPr algn="just"/>
            <a:r>
              <a:rPr lang="en-US" b="1" dirty="0">
                <a:solidFill>
                  <a:schemeClr val="accent1">
                    <a:lumMod val="75000"/>
                  </a:schemeClr>
                </a:solidFill>
                <a:latin typeface="Times New Roman" panose="02020603050405020304" pitchFamily="18" charset="0"/>
                <a:cs typeface="Times New Roman" panose="02020603050405020304" pitchFamily="18" charset="0"/>
              </a:rPr>
              <a:t>1048 </a:t>
            </a:r>
            <a:r>
              <a:rPr lang="en-US" b="1" dirty="0" err="1">
                <a:solidFill>
                  <a:schemeClr val="accent1">
                    <a:lumMod val="75000"/>
                  </a:schemeClr>
                </a:solidFill>
                <a:latin typeface="Times New Roman" panose="02020603050405020304" pitchFamily="18" charset="0"/>
                <a:cs typeface="Times New Roman" panose="02020603050405020304" pitchFamily="18" charset="0"/>
              </a:rPr>
              <a:t>Bruxelles</a:t>
            </a:r>
            <a:r>
              <a:rPr lang="en-US" b="1" dirty="0">
                <a:solidFill>
                  <a:schemeClr val="accent1">
                    <a:lumMod val="75000"/>
                  </a:schemeClr>
                </a:solidFill>
                <a:latin typeface="Times New Roman" panose="02020603050405020304" pitchFamily="18" charset="0"/>
                <a:cs typeface="Times New Roman" panose="02020603050405020304" pitchFamily="18" charset="0"/>
              </a:rPr>
              <a:t>/Brussel</a:t>
            </a:r>
          </a:p>
          <a:p>
            <a:pPr algn="just"/>
            <a:r>
              <a:rPr lang="en-US" b="1" dirty="0">
                <a:solidFill>
                  <a:schemeClr val="accent1">
                    <a:lumMod val="75000"/>
                  </a:schemeClr>
                </a:solidFill>
                <a:latin typeface="Times New Roman" panose="02020603050405020304" pitchFamily="18" charset="0"/>
                <a:cs typeface="Times New Roman" panose="02020603050405020304" pitchFamily="18" charset="0"/>
              </a:rPr>
              <a:t>BELGIQUE/BELGIË</a:t>
            </a:r>
          </a:p>
          <a:p>
            <a:pPr algn="just"/>
            <a:r>
              <a:rPr lang="en-US" b="1" dirty="0">
                <a:solidFill>
                  <a:schemeClr val="accent1">
                    <a:lumMod val="75000"/>
                  </a:schemeClr>
                </a:solidFill>
                <a:latin typeface="Times New Roman" panose="02020603050405020304" pitchFamily="18" charset="0"/>
                <a:cs typeface="Times New Roman" panose="02020603050405020304" pitchFamily="18" charset="0"/>
              </a:rPr>
              <a:t>Email: </a:t>
            </a:r>
            <a:r>
              <a:rPr lang="en-US" b="1" dirty="0" smtClean="0">
                <a:solidFill>
                  <a:schemeClr val="accent1">
                    <a:lumMod val="75000"/>
                  </a:schemeClr>
                </a:solidFill>
                <a:latin typeface="Times New Roman" panose="02020603050405020304" pitchFamily="18" charset="0"/>
                <a:cs typeface="Times New Roman" panose="02020603050405020304" pitchFamily="18" charset="0"/>
              </a:rPr>
              <a:t>sanctions@consilium.europa.eu</a:t>
            </a:r>
            <a:endParaRPr lang="ru-RU" sz="20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3692060"/>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10118"/>
            <a:ext cx="8229600" cy="780696"/>
          </a:xfrm>
        </p:spPr>
        <p:txBody>
          <a:bodyPr>
            <a:noAutofit/>
          </a:bodyPr>
          <a:lstStyle/>
          <a:p>
            <a:pPr algn="ctr">
              <a:lnSpc>
                <a:spcPct val="70000"/>
              </a:lnSpc>
            </a:pPr>
            <a:r>
              <a:rPr lang="ru-RU" sz="3200" dirty="0" smtClean="0">
                <a:solidFill>
                  <a:schemeClr val="bg1"/>
                </a:solidFill>
                <a:latin typeface="Times New Roman" panose="02020603050405020304" pitchFamily="18" charset="0"/>
                <a:cs typeface="Times New Roman" panose="02020603050405020304" pitchFamily="18" charset="0"/>
              </a:rPr>
              <a:t>Секторальные санкции: </a:t>
            </a:r>
            <a:br>
              <a:rPr lang="ru-RU" sz="3200" dirty="0" smtClean="0">
                <a:solidFill>
                  <a:schemeClr val="bg1"/>
                </a:solidFill>
                <a:latin typeface="Times New Roman" panose="02020603050405020304" pitchFamily="18" charset="0"/>
                <a:cs typeface="Times New Roman" panose="02020603050405020304" pitchFamily="18" charset="0"/>
              </a:rPr>
            </a:br>
            <a:r>
              <a:rPr lang="ru-RU" sz="3200" dirty="0" smtClean="0">
                <a:solidFill>
                  <a:schemeClr val="bg1"/>
                </a:solidFill>
                <a:latin typeface="Times New Roman" panose="02020603050405020304" pitchFamily="18" charset="0"/>
                <a:cs typeface="Times New Roman" panose="02020603050405020304" pitchFamily="18" charset="0"/>
              </a:rPr>
              <a:t>экспорт из Беларуси</a:t>
            </a:r>
            <a:endParaRPr lang="ru-RU" sz="3200" dirty="0">
              <a:solidFill>
                <a:schemeClr val="bg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23528" y="3105834"/>
            <a:ext cx="7848872" cy="1200329"/>
          </a:xfrm>
        </p:spPr>
        <p:txBody>
          <a:bodyPr/>
          <a:lstStyle/>
          <a:p>
            <a:endParaRPr lang="ru-RU" dirty="0"/>
          </a:p>
          <a:p>
            <a:endParaRPr lang="ru-RU" dirty="0" smtClean="0"/>
          </a:p>
        </p:txBody>
      </p:sp>
      <p:graphicFrame>
        <p:nvGraphicFramePr>
          <p:cNvPr id="7" name="Таблица 6"/>
          <p:cNvGraphicFramePr>
            <a:graphicFrameLocks noGrp="1"/>
          </p:cNvGraphicFramePr>
          <p:nvPr>
            <p:extLst>
              <p:ext uri="{D42A27DB-BD31-4B8C-83A1-F6EECF244321}">
                <p14:modId xmlns:p14="http://schemas.microsoft.com/office/powerpoint/2010/main" val="324494450"/>
              </p:ext>
            </p:extLst>
          </p:nvPr>
        </p:nvGraphicFramePr>
        <p:xfrm>
          <a:off x="369876" y="1556792"/>
          <a:ext cx="8568952" cy="4859882"/>
        </p:xfrm>
        <a:graphic>
          <a:graphicData uri="http://schemas.openxmlformats.org/drawingml/2006/table">
            <a:tbl>
              <a:tblPr firstRow="1" firstCol="1" bandRow="1">
                <a:tableStyleId>{5C22544A-7EE6-4342-B048-85BDC9FD1C3A}</a:tableStyleId>
              </a:tblPr>
              <a:tblGrid>
                <a:gridCol w="2016225">
                  <a:extLst>
                    <a:ext uri="{9D8B030D-6E8A-4147-A177-3AD203B41FA5}">
                      <a16:colId xmlns:a16="http://schemas.microsoft.com/office/drawing/2014/main" val="1069178633"/>
                    </a:ext>
                  </a:extLst>
                </a:gridCol>
                <a:gridCol w="1368152">
                  <a:extLst>
                    <a:ext uri="{9D8B030D-6E8A-4147-A177-3AD203B41FA5}">
                      <a16:colId xmlns:a16="http://schemas.microsoft.com/office/drawing/2014/main" val="2678966450"/>
                    </a:ext>
                  </a:extLst>
                </a:gridCol>
                <a:gridCol w="1008112">
                  <a:extLst>
                    <a:ext uri="{9D8B030D-6E8A-4147-A177-3AD203B41FA5}">
                      <a16:colId xmlns:a16="http://schemas.microsoft.com/office/drawing/2014/main" val="3693712139"/>
                    </a:ext>
                  </a:extLst>
                </a:gridCol>
                <a:gridCol w="922569">
                  <a:extLst>
                    <a:ext uri="{9D8B030D-6E8A-4147-A177-3AD203B41FA5}">
                      <a16:colId xmlns:a16="http://schemas.microsoft.com/office/drawing/2014/main" val="205422330"/>
                    </a:ext>
                  </a:extLst>
                </a:gridCol>
                <a:gridCol w="1002831">
                  <a:extLst>
                    <a:ext uri="{9D8B030D-6E8A-4147-A177-3AD203B41FA5}">
                      <a16:colId xmlns:a16="http://schemas.microsoft.com/office/drawing/2014/main" val="1876241771"/>
                    </a:ext>
                  </a:extLst>
                </a:gridCol>
                <a:gridCol w="1002286">
                  <a:extLst>
                    <a:ext uri="{9D8B030D-6E8A-4147-A177-3AD203B41FA5}">
                      <a16:colId xmlns:a16="http://schemas.microsoft.com/office/drawing/2014/main" val="400270783"/>
                    </a:ext>
                  </a:extLst>
                </a:gridCol>
                <a:gridCol w="1248777">
                  <a:extLst>
                    <a:ext uri="{9D8B030D-6E8A-4147-A177-3AD203B41FA5}">
                      <a16:colId xmlns:a16="http://schemas.microsoft.com/office/drawing/2014/main" val="1503010096"/>
                    </a:ext>
                  </a:extLst>
                </a:gridCol>
              </a:tblGrid>
              <a:tr h="1628304">
                <a:tc>
                  <a:txBody>
                    <a:bodyPr/>
                    <a:lstStyle/>
                    <a:p>
                      <a:pPr algn="just">
                        <a:lnSpc>
                          <a:spcPct val="107000"/>
                        </a:lnSpc>
                        <a:spcAft>
                          <a:spcPts val="0"/>
                        </a:spcAft>
                      </a:pPr>
                      <a:r>
                        <a:rPr lang="ru-RU" sz="1200" dirty="0">
                          <a:effectLst/>
                        </a:rPr>
                        <a:t> </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dirty="0">
                          <a:effectLst/>
                        </a:rPr>
                        <a:t>нефтепродукты</a:t>
                      </a:r>
                      <a:endParaRPr lang="ru-RU" sz="900" dirty="0">
                        <a:effectLst/>
                      </a:endParaRPr>
                    </a:p>
                    <a:p>
                      <a:pPr algn="ctr">
                        <a:lnSpc>
                          <a:spcPct val="107000"/>
                        </a:lnSpc>
                        <a:spcAft>
                          <a:spcPts val="0"/>
                        </a:spcAft>
                      </a:pPr>
                      <a:r>
                        <a:rPr lang="ru-RU" sz="1200" dirty="0">
                          <a:effectLst/>
                        </a:rPr>
                        <a:t>(введено 24.06.2021</a:t>
                      </a:r>
                      <a:r>
                        <a:rPr lang="ru-RU" sz="1200" dirty="0" smtClean="0">
                          <a:effectLst/>
                        </a:rPr>
                        <a:t>)</a:t>
                      </a:r>
                    </a:p>
                    <a:p>
                      <a:pPr algn="ctr">
                        <a:lnSpc>
                          <a:spcPct val="107000"/>
                        </a:lnSpc>
                        <a:spcAft>
                          <a:spcPts val="0"/>
                        </a:spcAft>
                      </a:pPr>
                      <a:endParaRPr lang="ru-RU"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ru-RU"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200" dirty="0" smtClean="0">
                          <a:effectLst/>
                          <a:latin typeface="Calibri" panose="020F0502020204030204" pitchFamily="34" charset="0"/>
                          <a:ea typeface="Calibri" panose="020F0502020204030204" pitchFamily="34" charset="0"/>
                          <a:cs typeface="Times New Roman" panose="02020603050405020304" pitchFamily="18" charset="0"/>
                        </a:rPr>
                        <a:t>(</a:t>
                      </a:r>
                      <a:r>
                        <a:rPr lang="ru-RU" sz="1200" dirty="0" smtClean="0">
                          <a:effectLst/>
                          <a:latin typeface="Constantia" panose="02030602050306030303" pitchFamily="18" charset="0"/>
                          <a:ea typeface="Calibri" panose="020F0502020204030204" pitchFamily="34" charset="0"/>
                          <a:cs typeface="Times New Roman" panose="02020603050405020304" pitchFamily="18" charset="0"/>
                        </a:rPr>
                        <a:t>2707, 2710-2713, 2715 ТН ВЭД</a:t>
                      </a:r>
                      <a:r>
                        <a:rPr lang="ru-RU" sz="12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dirty="0">
                          <a:effectLst/>
                        </a:rPr>
                        <a:t>калийные удобрения</a:t>
                      </a:r>
                      <a:endParaRPr lang="ru-RU" sz="900" dirty="0">
                        <a:effectLst/>
                      </a:endParaRPr>
                    </a:p>
                    <a:p>
                      <a:pPr algn="ctr">
                        <a:lnSpc>
                          <a:spcPct val="107000"/>
                        </a:lnSpc>
                        <a:spcAft>
                          <a:spcPts val="0"/>
                        </a:spcAft>
                      </a:pPr>
                      <a:r>
                        <a:rPr lang="ru-RU" sz="1200" dirty="0">
                          <a:effectLst/>
                        </a:rPr>
                        <a:t>(введено 24.06.2021</a:t>
                      </a:r>
                      <a:r>
                        <a:rPr lang="ru-RU" sz="1200" dirty="0" smtClean="0">
                          <a:effectLst/>
                        </a:rPr>
                        <a:t>)</a:t>
                      </a:r>
                    </a:p>
                    <a:p>
                      <a:pPr algn="ctr">
                        <a:lnSpc>
                          <a:spcPct val="107000"/>
                        </a:lnSpc>
                        <a:spcAft>
                          <a:spcPts val="0"/>
                        </a:spcAft>
                      </a:pPr>
                      <a:endParaRPr lang="ru-RU" sz="1200" dirty="0" smtClean="0">
                        <a:effectLst/>
                      </a:endParaRPr>
                    </a:p>
                    <a:p>
                      <a:pPr algn="ctr">
                        <a:lnSpc>
                          <a:spcPct val="107000"/>
                        </a:lnSpc>
                        <a:spcAft>
                          <a:spcPts val="0"/>
                        </a:spcAft>
                      </a:pPr>
                      <a:r>
                        <a:rPr lang="ru-RU" sz="1100" dirty="0" smtClean="0">
                          <a:effectLst/>
                          <a:latin typeface="Calibri" panose="020F0502020204030204" pitchFamily="34" charset="0"/>
                          <a:ea typeface="Calibri" panose="020F0502020204030204" pitchFamily="34" charset="0"/>
                          <a:cs typeface="Times New Roman" panose="02020603050405020304" pitchFamily="18" charset="0"/>
                        </a:rPr>
                        <a:t>(</a:t>
                      </a:r>
                      <a:r>
                        <a:rPr lang="ru-RU" sz="1100" dirty="0" smtClean="0">
                          <a:effectLst/>
                          <a:latin typeface="Constantia" panose="02030602050306030303" pitchFamily="18" charset="0"/>
                          <a:ea typeface="Calibri" panose="020F0502020204030204" pitchFamily="34" charset="0"/>
                          <a:cs typeface="Times New Roman" panose="02020603050405020304" pitchFamily="18" charset="0"/>
                        </a:rPr>
                        <a:t>3104</a:t>
                      </a:r>
                    </a:p>
                    <a:p>
                      <a:pPr algn="ctr">
                        <a:lnSpc>
                          <a:spcPct val="107000"/>
                        </a:lnSpc>
                        <a:spcAft>
                          <a:spcPts val="0"/>
                        </a:spcAft>
                      </a:pPr>
                      <a:r>
                        <a:rPr lang="ru-RU" sz="1100" dirty="0" smtClean="0">
                          <a:effectLst/>
                          <a:latin typeface="Constantia" panose="02030602050306030303" pitchFamily="18" charset="0"/>
                          <a:ea typeface="Calibri" panose="020F0502020204030204" pitchFamily="34" charset="0"/>
                          <a:cs typeface="Times New Roman" panose="02020603050405020304" pitchFamily="18" charset="0"/>
                        </a:rPr>
                        <a:t>3105 20 10</a:t>
                      </a:r>
                    </a:p>
                    <a:p>
                      <a:pPr algn="ctr">
                        <a:lnSpc>
                          <a:spcPct val="107000"/>
                        </a:lnSpc>
                        <a:spcAft>
                          <a:spcPts val="0"/>
                        </a:spcAft>
                      </a:pPr>
                      <a:r>
                        <a:rPr lang="ru-RU" sz="1100" dirty="0" smtClean="0">
                          <a:effectLst/>
                          <a:latin typeface="Constantia" panose="02030602050306030303" pitchFamily="18" charset="0"/>
                          <a:ea typeface="Calibri" panose="020F0502020204030204" pitchFamily="34" charset="0"/>
                          <a:cs typeface="Times New Roman" panose="02020603050405020304" pitchFamily="18" charset="0"/>
                        </a:rPr>
                        <a:t>3105 20 90</a:t>
                      </a:r>
                    </a:p>
                    <a:p>
                      <a:pPr algn="ctr">
                        <a:lnSpc>
                          <a:spcPct val="107000"/>
                        </a:lnSpc>
                        <a:spcAft>
                          <a:spcPts val="0"/>
                        </a:spcAft>
                      </a:pPr>
                      <a:r>
                        <a:rPr lang="ru-RU" sz="1100" dirty="0" smtClean="0">
                          <a:effectLst/>
                          <a:latin typeface="Constantia" panose="02030602050306030303" pitchFamily="18" charset="0"/>
                          <a:ea typeface="Calibri" panose="020F0502020204030204" pitchFamily="34" charset="0"/>
                          <a:cs typeface="Times New Roman" panose="02020603050405020304" pitchFamily="18" charset="0"/>
                        </a:rPr>
                        <a:t>3105 60 00</a:t>
                      </a:r>
                    </a:p>
                    <a:p>
                      <a:pPr algn="ctr">
                        <a:lnSpc>
                          <a:spcPct val="107000"/>
                        </a:lnSpc>
                        <a:spcAft>
                          <a:spcPts val="0"/>
                        </a:spcAft>
                      </a:pPr>
                      <a:r>
                        <a:rPr lang="ru-RU" sz="1100" dirty="0" smtClean="0">
                          <a:effectLst/>
                          <a:latin typeface="Constantia" panose="02030602050306030303" pitchFamily="18" charset="0"/>
                          <a:ea typeface="Calibri" panose="020F0502020204030204" pitchFamily="34" charset="0"/>
                          <a:cs typeface="Times New Roman" panose="02020603050405020304" pitchFamily="18" charset="0"/>
                        </a:rPr>
                        <a:t>из</a:t>
                      </a:r>
                      <a:r>
                        <a:rPr lang="en-US" sz="1100" dirty="0" smtClean="0">
                          <a:effectLst/>
                          <a:latin typeface="Constantia" panose="02030602050306030303" pitchFamily="18" charset="0"/>
                          <a:ea typeface="Calibri" panose="020F0502020204030204" pitchFamily="34" charset="0"/>
                          <a:cs typeface="Times New Roman" panose="02020603050405020304" pitchFamily="18" charset="0"/>
                        </a:rPr>
                        <a:t> 3105 90 20</a:t>
                      </a:r>
                    </a:p>
                    <a:p>
                      <a:pPr algn="ctr">
                        <a:lnSpc>
                          <a:spcPct val="107000"/>
                        </a:lnSpc>
                        <a:spcAft>
                          <a:spcPts val="0"/>
                        </a:spcAft>
                      </a:pPr>
                      <a:r>
                        <a:rPr lang="ru-RU" sz="1100" dirty="0" smtClean="0">
                          <a:effectLst/>
                          <a:latin typeface="Constantia" panose="02030602050306030303" pitchFamily="18" charset="0"/>
                          <a:ea typeface="Calibri" panose="020F0502020204030204" pitchFamily="34" charset="0"/>
                          <a:cs typeface="Times New Roman" panose="02020603050405020304" pitchFamily="18" charset="0"/>
                        </a:rPr>
                        <a:t>из</a:t>
                      </a:r>
                      <a:r>
                        <a:rPr lang="en-US" sz="1100" dirty="0" smtClean="0">
                          <a:effectLst/>
                          <a:latin typeface="Constantia" panose="02030602050306030303" pitchFamily="18" charset="0"/>
                          <a:ea typeface="Calibri" panose="020F0502020204030204" pitchFamily="34" charset="0"/>
                          <a:cs typeface="Times New Roman" panose="02020603050405020304" pitchFamily="18" charset="0"/>
                        </a:rPr>
                        <a:t> 3105 90 80</a:t>
                      </a:r>
                      <a:endParaRPr lang="ru-RU" sz="1100" dirty="0" smtClean="0">
                        <a:effectLst/>
                        <a:latin typeface="Constantia" panose="02030602050306030303"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ru-RU" sz="1100" dirty="0" smtClean="0">
                          <a:effectLst/>
                          <a:latin typeface="Constantia" panose="02030602050306030303" pitchFamily="18" charset="0"/>
                          <a:ea typeface="Calibri" panose="020F0502020204030204" pitchFamily="34" charset="0"/>
                          <a:cs typeface="Times New Roman" panose="02020603050405020304" pitchFamily="18" charset="0"/>
                        </a:rPr>
                        <a:t>ТН ВЭД)</a:t>
                      </a:r>
                      <a:endParaRPr lang="en-US" sz="1100" dirty="0" smtClean="0">
                        <a:effectLst/>
                        <a:latin typeface="Constantia" panose="02030602050306030303"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ru-RU"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dirty="0">
                          <a:effectLst/>
                        </a:rPr>
                        <a:t>древесина и изделия из нее</a:t>
                      </a:r>
                      <a:endParaRPr lang="ru-RU" sz="900" dirty="0">
                        <a:effectLst/>
                      </a:endParaRPr>
                    </a:p>
                    <a:p>
                      <a:pPr algn="ctr">
                        <a:lnSpc>
                          <a:spcPct val="107000"/>
                        </a:lnSpc>
                        <a:spcAft>
                          <a:spcPts val="0"/>
                        </a:spcAft>
                      </a:pPr>
                      <a:r>
                        <a:rPr lang="ru-RU" sz="1200" dirty="0">
                          <a:effectLst/>
                        </a:rPr>
                        <a:t>(введено 02.03.2022</a:t>
                      </a:r>
                      <a:r>
                        <a:rPr lang="ru-RU" sz="1200" dirty="0" smtClean="0">
                          <a:effectLst/>
                        </a:rPr>
                        <a:t>)</a:t>
                      </a:r>
                    </a:p>
                    <a:p>
                      <a:pPr algn="ctr">
                        <a:lnSpc>
                          <a:spcPct val="107000"/>
                        </a:lnSpc>
                        <a:spcAft>
                          <a:spcPts val="0"/>
                        </a:spcAft>
                      </a:pPr>
                      <a:endParaRPr lang="ru-RU" sz="1200" dirty="0" smtClean="0">
                        <a:effectLst/>
                      </a:endParaRPr>
                    </a:p>
                    <a:p>
                      <a:pPr algn="ctr">
                        <a:lnSpc>
                          <a:spcPct val="107000"/>
                        </a:lnSpc>
                        <a:spcAft>
                          <a:spcPts val="0"/>
                        </a:spcAft>
                      </a:pPr>
                      <a:r>
                        <a:rPr lang="ru-RU" sz="1200" dirty="0" smtClean="0">
                          <a:effectLst/>
                        </a:rPr>
                        <a:t>(группа 44 ТН ВЭД)</a:t>
                      </a:r>
                    </a:p>
                    <a:p>
                      <a:pPr algn="ctr">
                        <a:lnSpc>
                          <a:spcPct val="107000"/>
                        </a:lnSpc>
                        <a:spcAft>
                          <a:spcPts val="0"/>
                        </a:spcAft>
                      </a:pP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dirty="0">
                          <a:effectLst/>
                        </a:rPr>
                        <a:t>цемент и изделия из него</a:t>
                      </a:r>
                      <a:endParaRPr lang="ru-RU" sz="900" dirty="0">
                        <a:effectLst/>
                      </a:endParaRPr>
                    </a:p>
                    <a:p>
                      <a:pPr algn="ctr">
                        <a:lnSpc>
                          <a:spcPct val="107000"/>
                        </a:lnSpc>
                        <a:spcAft>
                          <a:spcPts val="0"/>
                        </a:spcAft>
                      </a:pPr>
                      <a:r>
                        <a:rPr lang="ru-RU" sz="1200" dirty="0">
                          <a:effectLst/>
                        </a:rPr>
                        <a:t>(введено 02.03.2022</a:t>
                      </a:r>
                      <a:r>
                        <a:rPr lang="ru-RU" sz="1200" dirty="0" smtClean="0">
                          <a:effectLst/>
                        </a:rPr>
                        <a:t>)</a:t>
                      </a:r>
                    </a:p>
                    <a:p>
                      <a:pPr algn="ctr">
                        <a:lnSpc>
                          <a:spcPct val="107000"/>
                        </a:lnSpc>
                        <a:spcAft>
                          <a:spcPts val="0"/>
                        </a:spcAft>
                      </a:pPr>
                      <a:endParaRPr lang="ru-RU"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200" dirty="0" smtClean="0">
                          <a:effectLst/>
                          <a:latin typeface="Calibri" panose="020F0502020204030204" pitchFamily="34" charset="0"/>
                          <a:ea typeface="Calibri" panose="020F0502020204030204" pitchFamily="34" charset="0"/>
                          <a:cs typeface="Times New Roman" panose="02020603050405020304" pitchFamily="18" charset="0"/>
                        </a:rPr>
                        <a:t>(2523, 6810 ТН ВЭД)</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dirty="0">
                          <a:effectLst/>
                        </a:rPr>
                        <a:t>черные металлы и изделия из них</a:t>
                      </a:r>
                      <a:endParaRPr lang="ru-RU" sz="900" dirty="0">
                        <a:effectLst/>
                      </a:endParaRPr>
                    </a:p>
                    <a:p>
                      <a:pPr algn="ctr">
                        <a:lnSpc>
                          <a:spcPct val="107000"/>
                        </a:lnSpc>
                        <a:spcAft>
                          <a:spcPts val="0"/>
                        </a:spcAft>
                      </a:pPr>
                      <a:r>
                        <a:rPr lang="ru-RU" sz="1200" dirty="0">
                          <a:effectLst/>
                        </a:rPr>
                        <a:t>(введено 02.03.2022</a:t>
                      </a:r>
                      <a:r>
                        <a:rPr lang="ru-RU" sz="1200" dirty="0" smtClean="0">
                          <a:effectLst/>
                        </a:rPr>
                        <a:t>)</a:t>
                      </a:r>
                    </a:p>
                    <a:p>
                      <a:pPr algn="ctr">
                        <a:lnSpc>
                          <a:spcPct val="107000"/>
                        </a:lnSpc>
                        <a:spcAft>
                          <a:spcPts val="0"/>
                        </a:spcAft>
                      </a:pPr>
                      <a:r>
                        <a:rPr lang="ru-RU" sz="1200" dirty="0" smtClean="0">
                          <a:effectLst/>
                          <a:latin typeface="Constantia" panose="02030602050306030303" pitchFamily="18" charset="0"/>
                          <a:ea typeface="Calibri" panose="020F0502020204030204" pitchFamily="34" charset="0"/>
                          <a:cs typeface="Times New Roman" panose="02020603050405020304" pitchFamily="18" charset="0"/>
                        </a:rPr>
                        <a:t>(группы 72 и 73 ТН ВЭД)</a:t>
                      </a:r>
                      <a:endParaRPr lang="ru-RU" sz="900" dirty="0">
                        <a:effectLst/>
                        <a:latin typeface="Constantia" panose="02030602050306030303" pitchFamily="18"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dirty="0">
                          <a:effectLst/>
                        </a:rPr>
                        <a:t>шины и покрышки пневматические новые</a:t>
                      </a:r>
                      <a:endParaRPr lang="ru-RU" sz="900" dirty="0">
                        <a:effectLst/>
                      </a:endParaRPr>
                    </a:p>
                    <a:p>
                      <a:pPr algn="ctr">
                        <a:lnSpc>
                          <a:spcPct val="107000"/>
                        </a:lnSpc>
                        <a:spcAft>
                          <a:spcPts val="0"/>
                        </a:spcAft>
                      </a:pPr>
                      <a:r>
                        <a:rPr lang="ru-RU" sz="1200" dirty="0">
                          <a:effectLst/>
                        </a:rPr>
                        <a:t>(введено 02.03.2022</a:t>
                      </a:r>
                      <a:r>
                        <a:rPr lang="ru-RU" sz="1200" dirty="0" smtClean="0">
                          <a:effectLst/>
                        </a:rPr>
                        <a:t>)</a:t>
                      </a:r>
                    </a:p>
                    <a:p>
                      <a:pPr algn="ctr">
                        <a:lnSpc>
                          <a:spcPct val="107000"/>
                        </a:lnSpc>
                        <a:spcAft>
                          <a:spcPts val="0"/>
                        </a:spcAft>
                      </a:pPr>
                      <a:endParaRPr lang="ru-RU"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200" dirty="0" smtClean="0">
                          <a:effectLst/>
                          <a:latin typeface="Calibri" panose="020F0502020204030204" pitchFamily="34" charset="0"/>
                          <a:ea typeface="Calibri" panose="020F0502020204030204" pitchFamily="34" charset="0"/>
                          <a:cs typeface="Times New Roman" panose="02020603050405020304" pitchFamily="18" charset="0"/>
                        </a:rPr>
                        <a:t>(4011 ТН ВЭД)</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extLst>
                  <a:ext uri="{0D108BD9-81ED-4DB2-BD59-A6C34878D82A}">
                    <a16:rowId xmlns:a16="http://schemas.microsoft.com/office/drawing/2014/main" val="980584641"/>
                  </a:ext>
                </a:extLst>
              </a:tr>
              <a:tr h="254526">
                <a:tc>
                  <a:txBody>
                    <a:bodyPr/>
                    <a:lstStyle/>
                    <a:p>
                      <a:pPr algn="just">
                        <a:lnSpc>
                          <a:spcPct val="107000"/>
                        </a:lnSpc>
                        <a:spcAft>
                          <a:spcPts val="0"/>
                        </a:spcAft>
                      </a:pPr>
                      <a:r>
                        <a:rPr lang="ru-RU" sz="1200" dirty="0">
                          <a:effectLst/>
                        </a:rPr>
                        <a:t>импорт в ЕС</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dirty="0">
                          <a:effectLst/>
                        </a:rPr>
                        <a:t>х</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х</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х</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х</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х</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х</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extLst>
                  <a:ext uri="{0D108BD9-81ED-4DB2-BD59-A6C34878D82A}">
                    <a16:rowId xmlns:a16="http://schemas.microsoft.com/office/drawing/2014/main" val="926958953"/>
                  </a:ext>
                </a:extLst>
              </a:tr>
              <a:tr h="254526">
                <a:tc>
                  <a:txBody>
                    <a:bodyPr/>
                    <a:lstStyle/>
                    <a:p>
                      <a:pPr algn="just">
                        <a:lnSpc>
                          <a:spcPct val="107000"/>
                        </a:lnSpc>
                        <a:spcAft>
                          <a:spcPts val="0"/>
                        </a:spcAft>
                      </a:pPr>
                      <a:r>
                        <a:rPr lang="ru-RU" sz="1200">
                          <a:effectLst/>
                        </a:rPr>
                        <a:t>покупка</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х</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х</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х</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х</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х</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х</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extLst>
                  <a:ext uri="{0D108BD9-81ED-4DB2-BD59-A6C34878D82A}">
                    <a16:rowId xmlns:a16="http://schemas.microsoft.com/office/drawing/2014/main" val="3391732939"/>
                  </a:ext>
                </a:extLst>
              </a:tr>
              <a:tr h="254526">
                <a:tc>
                  <a:txBody>
                    <a:bodyPr/>
                    <a:lstStyle/>
                    <a:p>
                      <a:pPr algn="just">
                        <a:lnSpc>
                          <a:spcPct val="107000"/>
                        </a:lnSpc>
                        <a:spcAft>
                          <a:spcPts val="0"/>
                        </a:spcAft>
                      </a:pPr>
                      <a:r>
                        <a:rPr lang="ru-RU" sz="1200" dirty="0">
                          <a:effectLst/>
                        </a:rPr>
                        <a:t>передача</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dirty="0">
                          <a:effectLst/>
                        </a:rPr>
                        <a:t>х</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extLst>
                  <a:ext uri="{0D108BD9-81ED-4DB2-BD59-A6C34878D82A}">
                    <a16:rowId xmlns:a16="http://schemas.microsoft.com/office/drawing/2014/main" val="1120296671"/>
                  </a:ext>
                </a:extLst>
              </a:tr>
              <a:tr h="254526">
                <a:tc>
                  <a:txBody>
                    <a:bodyPr/>
                    <a:lstStyle/>
                    <a:p>
                      <a:pPr algn="just">
                        <a:lnSpc>
                          <a:spcPct val="107000"/>
                        </a:lnSpc>
                        <a:spcAft>
                          <a:spcPts val="0"/>
                        </a:spcAft>
                      </a:pPr>
                      <a:r>
                        <a:rPr lang="ru-RU" sz="1200">
                          <a:effectLst/>
                        </a:rPr>
                        <a:t>транспортировка</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х</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х</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х</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х</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х</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extLst>
                  <a:ext uri="{0D108BD9-81ED-4DB2-BD59-A6C34878D82A}">
                    <a16:rowId xmlns:a16="http://schemas.microsoft.com/office/drawing/2014/main" val="571107864"/>
                  </a:ext>
                </a:extLst>
              </a:tr>
              <a:tr h="1314033">
                <a:tc>
                  <a:txBody>
                    <a:bodyPr/>
                    <a:lstStyle/>
                    <a:p>
                      <a:pPr algn="just">
                        <a:lnSpc>
                          <a:spcPct val="107000"/>
                        </a:lnSpc>
                        <a:spcAft>
                          <a:spcPts val="0"/>
                        </a:spcAft>
                      </a:pPr>
                      <a:r>
                        <a:rPr lang="ru-RU" sz="1200" dirty="0">
                          <a:effectLst/>
                        </a:rPr>
                        <a:t>оказание в связи с данными действиями различных услуг (финансовых, посреднических, страховых и т.п.)</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х</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х</a:t>
                      </a:r>
                      <a:endParaRPr lang="ru-RU" sz="900">
                        <a:effectLst/>
                      </a:endParaRPr>
                    </a:p>
                    <a:p>
                      <a:pPr algn="ctr">
                        <a:lnSpc>
                          <a:spcPct val="107000"/>
                        </a:lnSpc>
                        <a:spcAft>
                          <a:spcPts val="0"/>
                        </a:spcAft>
                      </a:pPr>
                      <a:r>
                        <a:rPr lang="ru-RU" sz="1200">
                          <a:effectLst/>
                        </a:rPr>
                        <a:t>(введено 02.03.2022)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dirty="0">
                          <a:effectLst/>
                        </a:rPr>
                        <a:t>х</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х</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a:effectLst/>
                        </a:rPr>
                        <a:t>х</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tc>
                  <a:txBody>
                    <a:bodyPr/>
                    <a:lstStyle/>
                    <a:p>
                      <a:pPr algn="ctr">
                        <a:lnSpc>
                          <a:spcPct val="107000"/>
                        </a:lnSpc>
                        <a:spcAft>
                          <a:spcPts val="0"/>
                        </a:spcAft>
                      </a:pPr>
                      <a:r>
                        <a:rPr lang="ru-RU" sz="1200" dirty="0">
                          <a:effectLst/>
                        </a:rPr>
                        <a:t>х</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439" marR="56439" marT="0" marB="0"/>
                </a:tc>
                <a:extLst>
                  <a:ext uri="{0D108BD9-81ED-4DB2-BD59-A6C34878D82A}">
                    <a16:rowId xmlns:a16="http://schemas.microsoft.com/office/drawing/2014/main" val="1684633974"/>
                  </a:ext>
                </a:extLst>
              </a:tr>
            </a:tbl>
          </a:graphicData>
        </a:graphic>
      </p:graphicFrame>
      <p:sp>
        <p:nvSpPr>
          <p:cNvPr id="8" name="Rectangle 1"/>
          <p:cNvSpPr>
            <a:spLocks noChangeArrowheads="1"/>
          </p:cNvSpPr>
          <p:nvPr/>
        </p:nvSpPr>
        <p:spPr bwMode="auto">
          <a:xfrm>
            <a:off x="308676" y="2530349"/>
            <a:ext cx="9521058" cy="619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2220512702"/>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10118"/>
            <a:ext cx="8229600" cy="780696"/>
          </a:xfrm>
        </p:spPr>
        <p:txBody>
          <a:bodyPr>
            <a:normAutofit fontScale="90000"/>
          </a:bodyPr>
          <a:lstStyle/>
          <a:p>
            <a:pPr algn="ctr"/>
            <a:r>
              <a:rPr lang="ru-RU" dirty="0" smtClean="0">
                <a:solidFill>
                  <a:schemeClr val="bg1"/>
                </a:solidFill>
              </a:rPr>
              <a:t>Применяемые термины</a:t>
            </a:r>
            <a:endParaRPr lang="ru-RU" dirty="0">
              <a:solidFill>
                <a:schemeClr val="bg1"/>
              </a:solidFill>
            </a:endParaRPr>
          </a:p>
        </p:txBody>
      </p:sp>
      <p:sp>
        <p:nvSpPr>
          <p:cNvPr id="3" name="Объект 2"/>
          <p:cNvSpPr>
            <a:spLocks noGrp="1"/>
          </p:cNvSpPr>
          <p:nvPr>
            <p:ph idx="1"/>
          </p:nvPr>
        </p:nvSpPr>
        <p:spPr>
          <a:xfrm>
            <a:off x="323528" y="3105834"/>
            <a:ext cx="7848872" cy="1200329"/>
          </a:xfrm>
        </p:spPr>
        <p:txBody>
          <a:bodyPr/>
          <a:lstStyle/>
          <a:p>
            <a:endParaRPr lang="ru-RU" dirty="0"/>
          </a:p>
          <a:p>
            <a:endParaRPr lang="ru-RU" dirty="0" smtClean="0"/>
          </a:p>
        </p:txBody>
      </p:sp>
      <p:sp>
        <p:nvSpPr>
          <p:cNvPr id="4" name="Прямоугольник 3"/>
          <p:cNvSpPr/>
          <p:nvPr/>
        </p:nvSpPr>
        <p:spPr>
          <a:xfrm>
            <a:off x="467544" y="1412776"/>
            <a:ext cx="184731" cy="532903"/>
          </a:xfrm>
          <a:prstGeom prst="rect">
            <a:avLst/>
          </a:prstGeom>
        </p:spPr>
        <p:txBody>
          <a:bodyPr wrap="none">
            <a:spAutoFit/>
          </a:bodyPr>
          <a:lstStyle/>
          <a:p>
            <a:pPr>
              <a:lnSpc>
                <a:spcPct val="107000"/>
              </a:lnSpc>
              <a:spcAft>
                <a:spcPts val="0"/>
              </a:spcAft>
            </a:pPr>
            <a:endParaRPr lang="ru-RU" sz="2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угольник 7"/>
          <p:cNvSpPr/>
          <p:nvPr/>
        </p:nvSpPr>
        <p:spPr>
          <a:xfrm>
            <a:off x="837928" y="1340768"/>
            <a:ext cx="7632848" cy="5309146"/>
          </a:xfrm>
          <a:prstGeom prst="rect">
            <a:avLst/>
          </a:prstGeom>
        </p:spPr>
        <p:txBody>
          <a:bodyPr wrap="square">
            <a:spAutoFit/>
          </a:bodyPr>
          <a:lstStyle/>
          <a:p>
            <a:pPr algn="just"/>
            <a:r>
              <a:rPr lang="ru-RU" b="1" dirty="0" smtClean="0">
                <a:solidFill>
                  <a:schemeClr val="accent1">
                    <a:lumMod val="75000"/>
                  </a:schemeClr>
                </a:solidFill>
              </a:rPr>
              <a:t>Как </a:t>
            </a:r>
            <a:r>
              <a:rPr lang="ru-RU" b="1" dirty="0">
                <a:solidFill>
                  <a:schemeClr val="accent1">
                    <a:lumMod val="75000"/>
                  </a:schemeClr>
                </a:solidFill>
              </a:rPr>
              <a:t>следует толковать термин «передача» в контексте торговых запретов?</a:t>
            </a:r>
          </a:p>
          <a:p>
            <a:endParaRPr lang="en-US" dirty="0" smtClean="0">
              <a:solidFill>
                <a:schemeClr val="accent1">
                  <a:lumMod val="75000"/>
                </a:schemeClr>
              </a:solidFill>
            </a:endParaRPr>
          </a:p>
          <a:p>
            <a:pPr algn="just"/>
            <a:r>
              <a:rPr lang="ru-RU" sz="1500" dirty="0" smtClean="0">
                <a:solidFill>
                  <a:schemeClr val="accent1">
                    <a:lumMod val="75000"/>
                  </a:schemeClr>
                </a:solidFill>
              </a:rPr>
              <a:t>Торговые </a:t>
            </a:r>
            <a:r>
              <a:rPr lang="ru-RU" sz="1500" dirty="0">
                <a:solidFill>
                  <a:schemeClr val="accent1">
                    <a:lumMod val="75000"/>
                  </a:schemeClr>
                </a:solidFill>
              </a:rPr>
              <a:t>запреты в Регламенте Совета 833/2014 [765/2006], как и в большинстве других </a:t>
            </a:r>
            <a:r>
              <a:rPr lang="ru-RU" sz="1500" dirty="0" err="1">
                <a:solidFill>
                  <a:schemeClr val="accent1">
                    <a:lumMod val="75000"/>
                  </a:schemeClr>
                </a:solidFill>
              </a:rPr>
              <a:t>санкционных</a:t>
            </a:r>
            <a:r>
              <a:rPr lang="ru-RU" sz="1500" dirty="0">
                <a:solidFill>
                  <a:schemeClr val="accent1">
                    <a:lumMod val="75000"/>
                  </a:schemeClr>
                </a:solidFill>
              </a:rPr>
              <a:t> положений, сформулированы очень широко, чтобы обеспечить запрет максимального количества операций фактического экспорта или импорта. Это означает, что помимо экспорта, санкции ЕС также запрещают продажу и поставку соответствующих товаров определенным категориям бенефициаров или для использования на определенных территориях; помимо импорта, санкции ЕС также запрещают закупку соответствующих товаров определенными категориями бенефициаров или для использования на определенных территориях. В обоих случаях передача соответствующих товаров, а также посреднические услуги, техническая и финансовая помощь в связи с их покупкой или продажей также запрещены. </a:t>
            </a:r>
          </a:p>
          <a:p>
            <a:pPr algn="just"/>
            <a:r>
              <a:rPr lang="ru-RU" sz="1500" dirty="0">
                <a:solidFill>
                  <a:schemeClr val="accent1">
                    <a:lumMod val="75000"/>
                  </a:schemeClr>
                </a:solidFill>
              </a:rPr>
              <a:t>«Передача» включает широкий перечень операций: не только перемещение товаров через таможню, но и транспортировку товаров, включая (но не исчерпывающе) их погрузку и перевалку. Запрет на перемещение применяется не только в отношении фактического импорта или экспорта (например, при ввозе или вывозе товаров с таможенной территории ЕС), но и в случаях, когда эти товары не ввозятся в ЕС, а перемещаются между Россией [Беларусью] и третьей страной (и наоборот). В таком случае операторам ЕС запрещается предоставлять услуги по передаче, как описано выше.</a:t>
            </a:r>
          </a:p>
        </p:txBody>
      </p:sp>
    </p:spTree>
    <p:extLst>
      <p:ext uri="{BB962C8B-B14F-4D97-AF65-F5344CB8AC3E}">
        <p14:creationId xmlns:p14="http://schemas.microsoft.com/office/powerpoint/2010/main" val="132344511"/>
      </p:ext>
    </p:extLst>
  </p:cSld>
  <p:clrMapOvr>
    <a:masterClrMapping/>
  </p:clrMapOvr>
  <p:transition spd="slow">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5237</TotalTime>
  <Words>1548</Words>
  <Application>Microsoft Office PowerPoint</Application>
  <PresentationFormat>Экран (4:3)</PresentationFormat>
  <Paragraphs>262</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Constantia</vt:lpstr>
      <vt:lpstr>Times New Roman</vt:lpstr>
      <vt:lpstr>Wingdings 2</vt:lpstr>
      <vt:lpstr>Поток</vt:lpstr>
      <vt:lpstr>Презентация PowerPoint</vt:lpstr>
      <vt:lpstr>/ Нормативные правовые акты </vt:lpstr>
      <vt:lpstr>Презентация PowerPoint</vt:lpstr>
      <vt:lpstr>Виды санкций</vt:lpstr>
      <vt:lpstr>Сфера охвата</vt:lpstr>
      <vt:lpstr>Персональные санкции</vt:lpstr>
      <vt:lpstr>Меры противодействия</vt:lpstr>
      <vt:lpstr>Секторальные санкции:  экспорт из Беларуси</vt:lpstr>
      <vt:lpstr>Применяемые термины</vt:lpstr>
      <vt:lpstr>Применяемые термины</vt:lpstr>
      <vt:lpstr>Секторальные санкции:  импорт в Беларусь</vt:lpstr>
      <vt:lpstr>Санкции в финансовой сфере</vt:lpstr>
      <vt:lpstr>Санкции в транспортной сфере</vt:lpstr>
      <vt:lpstr>Системные проблемы</vt:lpstr>
      <vt:lpstr>Контактные данные</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Diplomat9</cp:lastModifiedBy>
  <cp:revision>135</cp:revision>
  <dcterms:created xsi:type="dcterms:W3CDTF">2016-05-12T12:36:32Z</dcterms:created>
  <dcterms:modified xsi:type="dcterms:W3CDTF">2022-12-26T17:40:53Z</dcterms:modified>
</cp:coreProperties>
</file>